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70" r:id="rId2"/>
    <p:sldId id="268" r:id="rId3"/>
    <p:sldId id="271" r:id="rId4"/>
  </p:sldIdLst>
  <p:sldSz cx="9144000" cy="6858000" type="screen4x3"/>
  <p:notesSz cx="7053263" cy="93091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4">
          <p15:clr>
            <a:srgbClr val="A4A3A4"/>
          </p15:clr>
        </p15:guide>
        <p15:guide id="2" pos="2805">
          <p15:clr>
            <a:srgbClr val="A4A3A4"/>
          </p15:clr>
        </p15:guide>
      </p15:sldGuideLst>
    </p:ext>
    <p:ext uri="{505F2C04-C923-438B-8C0F-E0CD2BADF298}">
      <wppc:fontMiss xmlns="" xmlns:wppc="http://www.wps.cn/officeDocument/PresentationCustomData" type="true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00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-852" y="1080"/>
      </p:cViewPr>
      <p:guideLst>
        <p:guide orient="horz" pos="2164"/>
        <p:guide pos="280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2DC12A3F-61AF-4530-BCB2-E5120F7BB2B5}" type="datetimeFigureOut">
              <a:rPr lang="th-TH" smtClean="0"/>
              <a:t>11/03/64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0A2FE4F2-8ED3-4745-9827-7736B377F07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49132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995363" y="758825"/>
            <a:ext cx="5062537" cy="3797300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FE4F2-8ED3-4745-9827-7736B377F071}" type="slidenum">
              <a:rPr lang="th-TH" smtClean="0">
                <a:solidFill>
                  <a:prstClr val="black"/>
                </a:solidFill>
              </a:rPr>
              <a:pPr/>
              <a:t>1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961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B438-6CA7-43E0-8E3F-D19670190E8C}" type="datetimeFigureOut">
              <a:rPr lang="th-TH" smtClean="0"/>
              <a:t>11/03/64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298C-0EAD-49EF-8E0D-12B24B5BD1F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B438-6CA7-43E0-8E3F-D19670190E8C}" type="datetimeFigureOut">
              <a:rPr lang="th-TH" smtClean="0"/>
              <a:t>11/03/64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298C-0EAD-49EF-8E0D-12B24B5BD1F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B438-6CA7-43E0-8E3F-D19670190E8C}" type="datetimeFigureOut">
              <a:rPr lang="th-TH" smtClean="0"/>
              <a:t>11/03/64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298C-0EAD-49EF-8E0D-12B24B5BD1F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B438-6CA7-43E0-8E3F-D19670190E8C}" type="datetimeFigureOut">
              <a:rPr lang="th-TH" smtClean="0"/>
              <a:t>11/03/64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298C-0EAD-49EF-8E0D-12B24B5BD1F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B438-6CA7-43E0-8E3F-D19670190E8C}" type="datetimeFigureOut">
              <a:rPr lang="th-TH" smtClean="0"/>
              <a:t>11/03/64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298C-0EAD-49EF-8E0D-12B24B5BD1F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B438-6CA7-43E0-8E3F-D19670190E8C}" type="datetimeFigureOut">
              <a:rPr lang="th-TH" smtClean="0"/>
              <a:t>11/03/64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298C-0EAD-49EF-8E0D-12B24B5BD1F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B438-6CA7-43E0-8E3F-D19670190E8C}" type="datetimeFigureOut">
              <a:rPr lang="th-TH" smtClean="0"/>
              <a:t>11/03/64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298C-0EAD-49EF-8E0D-12B24B5BD1F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B438-6CA7-43E0-8E3F-D19670190E8C}" type="datetimeFigureOut">
              <a:rPr lang="th-TH" smtClean="0"/>
              <a:t>11/03/64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298C-0EAD-49EF-8E0D-12B24B5BD1F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B438-6CA7-43E0-8E3F-D19670190E8C}" type="datetimeFigureOut">
              <a:rPr lang="th-TH" smtClean="0"/>
              <a:t>11/03/64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298C-0EAD-49EF-8E0D-12B24B5BD1F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B438-6CA7-43E0-8E3F-D19670190E8C}" type="datetimeFigureOut">
              <a:rPr lang="th-TH" smtClean="0"/>
              <a:t>11/03/64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298C-0EAD-49EF-8E0D-12B24B5BD1F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6B438-6CA7-43E0-8E3F-D19670190E8C}" type="datetimeFigureOut">
              <a:rPr lang="th-TH" smtClean="0"/>
              <a:t>11/03/64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298C-0EAD-49EF-8E0D-12B24B5BD1F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6B438-6CA7-43E0-8E3F-D19670190E8C}" type="datetimeFigureOut">
              <a:rPr lang="th-TH" smtClean="0"/>
              <a:t>11/03/64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7298C-0EAD-49EF-8E0D-12B24B5BD1FF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857250"/>
            <a:ext cx="9144000" cy="303498"/>
          </a:xfrm>
          <a:prstGeom prst="rect">
            <a:avLst/>
          </a:prstGeom>
          <a:solidFill>
            <a:srgbClr val="00B0F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>
              <a:lnSpc>
                <a:spcPct val="80000"/>
              </a:lnSpc>
            </a:pPr>
            <a:r>
              <a:rPr lang="en-US" sz="18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Matrix Scoring Inspection : </a:t>
            </a:r>
            <a:r>
              <a:rPr lang="th-TH" sz="18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ลดแออัด ลดรอคอย ลดป่วย ลดตาย </a:t>
            </a:r>
            <a:r>
              <a:rPr lang="en-US" sz="18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18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สาขาอุบัติเหตุและฉุกเฉิน </a:t>
            </a:r>
            <a:r>
              <a:rPr lang="en-US" sz="18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18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ปีงบประมาณ </a:t>
            </a:r>
            <a:r>
              <a:rPr lang="en-US" sz="18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2564 </a:t>
            </a:r>
            <a:r>
              <a:rPr lang="th-TH" sz="18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รอบ1</a:t>
            </a:r>
            <a:r>
              <a:rPr lang="en-US" sz="18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8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1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จ.นครศรีธรรมราช)</a:t>
            </a:r>
            <a:endParaRPr lang="th-TH" sz="18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993318" y="1207459"/>
            <a:ext cx="2150491" cy="363878"/>
          </a:xfrm>
          <a:prstGeom prst="rect">
            <a:avLst/>
          </a:prstGeom>
          <a:solidFill>
            <a:srgbClr val="00B0F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>
              <a:lnSpc>
                <a:spcPct val="80000"/>
              </a:lnSpc>
            </a:pPr>
            <a:r>
              <a:rPr lang="th-TH" sz="15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ต้นน้ำ</a:t>
            </a: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3525153" y="1207459"/>
            <a:ext cx="2278469" cy="363878"/>
          </a:xfrm>
          <a:prstGeom prst="rect">
            <a:avLst/>
          </a:prstGeom>
          <a:solidFill>
            <a:srgbClr val="00B0F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>
              <a:lnSpc>
                <a:spcPct val="80000"/>
              </a:lnSpc>
            </a:pPr>
            <a:r>
              <a:rPr lang="th-TH" sz="15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กลางน้ำ</a:t>
            </a: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210247" y="1207461"/>
            <a:ext cx="2044398" cy="378041"/>
          </a:xfrm>
          <a:prstGeom prst="rect">
            <a:avLst/>
          </a:prstGeom>
          <a:solidFill>
            <a:srgbClr val="00B0F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>
              <a:lnSpc>
                <a:spcPct val="80000"/>
              </a:lnSpc>
            </a:pPr>
            <a:r>
              <a:rPr lang="th-TH" sz="15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ปลายน้ำ</a:t>
            </a:r>
          </a:p>
        </p:txBody>
      </p:sp>
      <p:sp>
        <p:nvSpPr>
          <p:cNvPr id="8" name="สี่เหลี่ยมผืนผ้า 7"/>
          <p:cNvSpPr/>
          <p:nvPr/>
        </p:nvSpPr>
        <p:spPr>
          <a:xfrm rot="16200000">
            <a:off x="-53816" y="2151866"/>
            <a:ext cx="992430" cy="812616"/>
          </a:xfrm>
          <a:prstGeom prst="rect">
            <a:avLst/>
          </a:prstGeom>
          <a:solidFill>
            <a:srgbClr val="00B0F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0000"/>
              </a:lnSpc>
            </a:pPr>
            <a:r>
              <a:rPr lang="en-US" sz="18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Service </a:t>
            </a:r>
            <a:r>
              <a:rPr lang="th-TH" sz="18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/ </a:t>
            </a:r>
            <a:r>
              <a:rPr lang="en-US" sz="15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management</a:t>
            </a:r>
            <a:endParaRPr lang="th-TH" sz="1500" b="1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 rot="16200000">
            <a:off x="10351" y="3277461"/>
            <a:ext cx="864096" cy="816790"/>
          </a:xfrm>
          <a:prstGeom prst="rect">
            <a:avLst/>
          </a:prstGeom>
          <a:solidFill>
            <a:srgbClr val="00B0F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>
              <a:lnSpc>
                <a:spcPct val="80000"/>
              </a:lnSpc>
            </a:pPr>
            <a:r>
              <a:rPr lang="en-US" sz="15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Output </a:t>
            </a:r>
            <a:r>
              <a:rPr lang="th-TH" sz="15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/ </a:t>
            </a:r>
            <a:r>
              <a:rPr lang="en-US" sz="15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Outcome </a:t>
            </a:r>
            <a:r>
              <a:rPr lang="th-TH" sz="15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/ </a:t>
            </a:r>
            <a:r>
              <a:rPr lang="en-US" sz="15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Impact </a:t>
            </a:r>
            <a:r>
              <a:rPr lang="th-TH" sz="15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/ </a:t>
            </a:r>
            <a:r>
              <a:rPr lang="en-US" sz="15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PA</a:t>
            </a:r>
            <a:endParaRPr lang="th-TH" sz="1500" b="1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 rot="16200000">
            <a:off x="-42754" y="4395698"/>
            <a:ext cx="970310" cy="812615"/>
          </a:xfrm>
          <a:prstGeom prst="rect">
            <a:avLst/>
          </a:prstGeom>
          <a:solidFill>
            <a:srgbClr val="00B0F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0000"/>
              </a:lnSpc>
            </a:pPr>
            <a:r>
              <a:rPr lang="en-US" sz="15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Staff </a:t>
            </a:r>
            <a:r>
              <a:rPr lang="th-TH" sz="15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/ </a:t>
            </a:r>
            <a:r>
              <a:rPr lang="en-US" sz="15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Structure </a:t>
            </a:r>
            <a:r>
              <a:rPr lang="th-TH" sz="15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/ </a:t>
            </a:r>
            <a:r>
              <a:rPr lang="en-US" sz="15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Standard</a:t>
            </a:r>
            <a:endParaRPr lang="th-TH" sz="1500" b="1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3" name="สี่เหลี่ยมผืนผ้า 42"/>
          <p:cNvSpPr/>
          <p:nvPr/>
        </p:nvSpPr>
        <p:spPr>
          <a:xfrm rot="5400000">
            <a:off x="8207073" y="2192137"/>
            <a:ext cx="1008846" cy="721836"/>
          </a:xfrm>
          <a:prstGeom prst="rect">
            <a:avLst/>
          </a:prstGeom>
          <a:solidFill>
            <a:srgbClr val="00B0F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1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Key Strategic Intervention</a:t>
            </a:r>
          </a:p>
          <a:p>
            <a:pPr algn="ctr">
              <a:lnSpc>
                <a:spcPct val="80000"/>
              </a:lnSpc>
            </a:pPr>
            <a:r>
              <a:rPr lang="en-US" sz="1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(KSI)</a:t>
            </a:r>
            <a:endParaRPr lang="th-TH" sz="1600" b="1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4" name="สี่เหลี่ยมผืนผ้า 43"/>
          <p:cNvSpPr/>
          <p:nvPr/>
        </p:nvSpPr>
        <p:spPr>
          <a:xfrm rot="5400000">
            <a:off x="8276628" y="3417616"/>
            <a:ext cx="897162" cy="749264"/>
          </a:xfrm>
          <a:prstGeom prst="rect">
            <a:avLst/>
          </a:prstGeom>
          <a:solidFill>
            <a:srgbClr val="00B0F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1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Key Result Indicator</a:t>
            </a:r>
          </a:p>
          <a:p>
            <a:pPr algn="ctr">
              <a:lnSpc>
                <a:spcPct val="80000"/>
              </a:lnSpc>
            </a:pPr>
            <a:r>
              <a:rPr lang="en-US" sz="1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(KRI)</a:t>
            </a:r>
            <a:endParaRPr lang="th-TH" sz="1600" b="1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5" name="สี่เหลี่ยมผืนผ้า 44"/>
          <p:cNvSpPr/>
          <p:nvPr/>
        </p:nvSpPr>
        <p:spPr>
          <a:xfrm rot="5400000">
            <a:off x="8259142" y="4471139"/>
            <a:ext cx="949110" cy="749264"/>
          </a:xfrm>
          <a:prstGeom prst="rect">
            <a:avLst/>
          </a:prstGeom>
          <a:solidFill>
            <a:srgbClr val="00B0F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1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Key Operative Indicator</a:t>
            </a:r>
          </a:p>
          <a:p>
            <a:pPr algn="ctr">
              <a:lnSpc>
                <a:spcPct val="80000"/>
              </a:lnSpc>
            </a:pPr>
            <a:r>
              <a:rPr lang="en-US" sz="1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(KOI)</a:t>
            </a:r>
            <a:endParaRPr lang="th-TH" sz="1600" b="1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6" name="ลูกศรขวา 45"/>
          <p:cNvSpPr/>
          <p:nvPr/>
        </p:nvSpPr>
        <p:spPr>
          <a:xfrm>
            <a:off x="981746" y="1517709"/>
            <a:ext cx="8163559" cy="558964"/>
          </a:xfrm>
          <a:prstGeom prst="rightArrow">
            <a:avLst/>
          </a:prstGeom>
          <a:solidFill>
            <a:srgbClr val="00B0F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80000"/>
              </a:lnSpc>
            </a:pPr>
            <a:r>
              <a:rPr lang="th-TH" sz="15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เพิ่มคุณภาพชีวิต / ส่งเสริมการจัดบริการ                            ลดแออัด                                            ลดเสียชีวิต/ลดพิการ  </a:t>
            </a:r>
          </a:p>
        </p:txBody>
      </p:sp>
      <p:sp>
        <p:nvSpPr>
          <p:cNvPr id="47" name="สี่เหลี่ยมผืนผ้า 46"/>
          <p:cNvSpPr/>
          <p:nvPr/>
        </p:nvSpPr>
        <p:spPr>
          <a:xfrm>
            <a:off x="34005" y="1660579"/>
            <a:ext cx="816790" cy="273221"/>
          </a:xfrm>
          <a:prstGeom prst="rect">
            <a:avLst/>
          </a:prstGeom>
          <a:solidFill>
            <a:srgbClr val="00B0F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2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Objectives</a:t>
            </a:r>
            <a:endParaRPr lang="th-TH" sz="1200" b="1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321" y="2799028"/>
            <a:ext cx="433387" cy="242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8384" y="4179964"/>
            <a:ext cx="439737" cy="147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" name="ลูกศรซ้าย-ขวา 51"/>
          <p:cNvSpPr/>
          <p:nvPr/>
        </p:nvSpPr>
        <p:spPr>
          <a:xfrm>
            <a:off x="3161033" y="2399029"/>
            <a:ext cx="430445" cy="256254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>
              <a:solidFill>
                <a:prstClr val="white"/>
              </a:solidFill>
            </a:endParaRP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9863" y="2411831"/>
            <a:ext cx="427037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207" y="3585850"/>
            <a:ext cx="443702" cy="247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240" y="3581705"/>
            <a:ext cx="427037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207" y="4679662"/>
            <a:ext cx="427037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1725" y="4640444"/>
            <a:ext cx="427037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7374" y="3185765"/>
            <a:ext cx="433387" cy="157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2605" y="4007499"/>
            <a:ext cx="433387" cy="30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3864" y="3057476"/>
            <a:ext cx="433387" cy="298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707" y="4216277"/>
            <a:ext cx="433387" cy="30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0" name="สี่เหลี่ยมผืนผ้า 119"/>
          <p:cNvSpPr/>
          <p:nvPr/>
        </p:nvSpPr>
        <p:spPr>
          <a:xfrm>
            <a:off x="986173" y="5371302"/>
            <a:ext cx="7296753" cy="251713"/>
          </a:xfrm>
          <a:prstGeom prst="rect">
            <a:avLst/>
          </a:prstGeom>
          <a:solidFill>
            <a:srgbClr val="00B0F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>
              <a:lnSpc>
                <a:spcPct val="80000"/>
              </a:lnSpc>
            </a:pPr>
            <a:r>
              <a:rPr lang="th-TH" sz="12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ชุมชน / รพ.สต. / รพช. / รพท. / รพศ. / สสจ.</a:t>
            </a:r>
          </a:p>
        </p:txBody>
      </p:sp>
      <p:sp>
        <p:nvSpPr>
          <p:cNvPr id="70" name="สี่เหลี่ยมผืนผ้า 69">
            <a:extLst>
              <a:ext uri="{FF2B5EF4-FFF2-40B4-BE49-F238E27FC236}">
                <a16:creationId xmlns:a16="http://schemas.microsoft.com/office/drawing/2014/main" xmlns="" id="{1D44A138-22F0-7C40-9369-49F07B0BE018}"/>
              </a:ext>
            </a:extLst>
          </p:cNvPr>
          <p:cNvSpPr/>
          <p:nvPr/>
        </p:nvSpPr>
        <p:spPr>
          <a:xfrm>
            <a:off x="972166" y="2062357"/>
            <a:ext cx="2161042" cy="357085"/>
          </a:xfrm>
          <a:prstGeom prst="rect">
            <a:avLst/>
          </a:prstGeom>
          <a:solidFill>
            <a:srgbClr val="00FF00"/>
          </a:solidFill>
          <a:ln>
            <a:solidFill>
              <a:sysClr val="windowText" lastClr="000000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rtlCol="0" anchor="ctr" anchorCtr="0"/>
          <a:lstStyle/>
          <a:p>
            <a:pPr algn="ctr" defTabSz="685800">
              <a:lnSpc>
                <a:spcPct val="80000"/>
              </a:lnSpc>
              <a:defRPr/>
            </a:pPr>
            <a:r>
              <a:rPr lang="th-TH" sz="1050" b="1" kern="0" dirty="0">
                <a:solidFill>
                  <a:prstClr val="black"/>
                </a:solidFill>
                <a:latin typeface="TH SarabunPSK" panose="020B0500040200020003" pitchFamily="34" charset="-34"/>
                <a:cs typeface="TH SarabunPSK" pitchFamily="34" charset="-34"/>
              </a:rPr>
              <a:t>สื่อสารประชาชน เพื่อลดผู้ป่วยไม่ฉุกเฉิน และผู้ป่วยฉุกเฉินมาด้วยระบบ </a:t>
            </a:r>
            <a:r>
              <a:rPr lang="en-US" sz="1050" b="1" kern="0" dirty="0">
                <a:solidFill>
                  <a:prstClr val="black"/>
                </a:solidFill>
                <a:latin typeface="TH SarabunPSK" panose="020B0500040200020003" pitchFamily="34" charset="-34"/>
                <a:cs typeface="TH SarabunPSK" pitchFamily="34" charset="-34"/>
              </a:rPr>
              <a:t>EMS </a:t>
            </a:r>
            <a:r>
              <a:rPr lang="th-TH" sz="1050" b="1" kern="0" dirty="0">
                <a:solidFill>
                  <a:prstClr val="black"/>
                </a:solidFill>
                <a:latin typeface="TH SarabunPSK" panose="020B0500040200020003" pitchFamily="34" charset="-34"/>
                <a:cs typeface="TH SarabunPSK" pitchFamily="34" charset="-34"/>
              </a:rPr>
              <a:t>ผ่าน </a:t>
            </a:r>
            <a:r>
              <a:rPr lang="en-US" sz="1050" b="1" kern="0" dirty="0">
                <a:solidFill>
                  <a:prstClr val="black"/>
                </a:solidFill>
                <a:latin typeface="TH SarabunPSK" panose="020B0500040200020003" pitchFamily="34" charset="-34"/>
                <a:cs typeface="TH SarabunPSK" pitchFamily="34" charset="-34"/>
              </a:rPr>
              <a:t>1669</a:t>
            </a:r>
          </a:p>
        </p:txBody>
      </p:sp>
      <p:sp>
        <p:nvSpPr>
          <p:cNvPr id="71" name="สี่เหลี่ยมผืนผ้า 70">
            <a:extLst>
              <a:ext uri="{FF2B5EF4-FFF2-40B4-BE49-F238E27FC236}">
                <a16:creationId xmlns:a16="http://schemas.microsoft.com/office/drawing/2014/main" xmlns="" id="{9C2AB1A6-AD12-9646-B91D-0B9C6E292DC6}"/>
              </a:ext>
            </a:extLst>
          </p:cNvPr>
          <p:cNvSpPr/>
          <p:nvPr/>
        </p:nvSpPr>
        <p:spPr>
          <a:xfrm>
            <a:off x="972165" y="2399028"/>
            <a:ext cx="2161042" cy="357085"/>
          </a:xfrm>
          <a:prstGeom prst="rect">
            <a:avLst/>
          </a:prstGeom>
          <a:solidFill>
            <a:srgbClr val="00FF00"/>
          </a:solidFill>
          <a:ln>
            <a:solidFill>
              <a:sysClr val="windowText" lastClr="000000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rtlCol="0" anchor="ctr" anchorCtr="0"/>
          <a:lstStyle/>
          <a:p>
            <a:pPr algn="ctr" defTabSz="685800">
              <a:lnSpc>
                <a:spcPct val="80000"/>
              </a:lnSpc>
              <a:defRPr/>
            </a:pPr>
            <a:r>
              <a:rPr lang="th-TH" sz="105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เพิ่มการเข้าถึง</a:t>
            </a:r>
            <a:r>
              <a:rPr lang="en-US" sz="105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Stroke , Sepsis , STEMI</a:t>
            </a:r>
            <a:r>
              <a:rPr lang="th-TH" sz="105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105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alert/awareness   </a:t>
            </a:r>
            <a:endParaRPr lang="th-TH" sz="1050" b="1" kern="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2" name="สี่เหลี่ยมผืนผ้า 71">
            <a:extLst>
              <a:ext uri="{FF2B5EF4-FFF2-40B4-BE49-F238E27FC236}">
                <a16:creationId xmlns:a16="http://schemas.microsoft.com/office/drawing/2014/main" xmlns="" id="{CA6AB18E-98F7-8346-8A8C-252ADAC1705E}"/>
              </a:ext>
            </a:extLst>
          </p:cNvPr>
          <p:cNvSpPr/>
          <p:nvPr/>
        </p:nvSpPr>
        <p:spPr>
          <a:xfrm>
            <a:off x="973096" y="2734279"/>
            <a:ext cx="2159627" cy="212575"/>
          </a:xfrm>
          <a:prstGeom prst="rect">
            <a:avLst/>
          </a:prstGeom>
          <a:solidFill>
            <a:srgbClr val="00FF00"/>
          </a:solidFill>
          <a:ln>
            <a:solidFill>
              <a:sysClr val="windowText" lastClr="000000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rtlCol="0" anchor="ctr" anchorCtr="0"/>
          <a:lstStyle/>
          <a:p>
            <a:pPr algn="ctr" defTabSz="685800">
              <a:lnSpc>
                <a:spcPct val="80000"/>
              </a:lnSpc>
              <a:defRPr/>
            </a:pPr>
            <a:r>
              <a:rPr lang="en-US" sz="105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05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มี </a:t>
            </a:r>
            <a:r>
              <a:rPr lang="en-US" sz="105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EMS PROTOCAL </a:t>
            </a:r>
            <a:r>
              <a:rPr lang="th-TH" sz="105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การดูแลผู้ป่วยนอก รพ.</a:t>
            </a:r>
            <a:r>
              <a:rPr lang="en-US" sz="105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endParaRPr lang="th-TH" sz="1050" b="1" kern="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7" name="สี่เหลี่ยมผืนผ้า 15">
            <a:extLst>
              <a:ext uri="{FF2B5EF4-FFF2-40B4-BE49-F238E27FC236}">
                <a16:creationId xmlns:a16="http://schemas.microsoft.com/office/drawing/2014/main" xmlns="" id="{EF5618D4-44A2-024E-9514-ABD162FF6B29}"/>
              </a:ext>
            </a:extLst>
          </p:cNvPr>
          <p:cNvSpPr/>
          <p:nvPr/>
        </p:nvSpPr>
        <p:spPr>
          <a:xfrm>
            <a:off x="3603247" y="2542141"/>
            <a:ext cx="2113859" cy="238268"/>
          </a:xfrm>
          <a:prstGeom prst="rect">
            <a:avLst/>
          </a:prstGeom>
          <a:solidFill>
            <a:srgbClr val="FFFF00"/>
          </a:solidFill>
          <a:ln>
            <a:solidFill>
              <a:sysClr val="windowText" lastClr="000000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rtlCol="0" anchor="ctr" anchorCtr="0"/>
          <a:lstStyle/>
          <a:p>
            <a:pPr algn="ctr" defTabSz="685800">
              <a:lnSpc>
                <a:spcPct val="80000"/>
              </a:lnSpc>
              <a:defRPr/>
            </a:pPr>
            <a:r>
              <a:rPr lang="th-TH" sz="105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en-US" sz="105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refer </a:t>
            </a:r>
            <a:r>
              <a:rPr lang="th-TH" sz="105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ผ่านระบบ </a:t>
            </a:r>
            <a:r>
              <a:rPr lang="en-US" sz="105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AOC/e- refer    </a:t>
            </a:r>
            <a:endParaRPr lang="th-TH" sz="1050" b="1" kern="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8" name="สี่เหลี่ยมผืนผ้า 23">
            <a:extLst>
              <a:ext uri="{FF2B5EF4-FFF2-40B4-BE49-F238E27FC236}">
                <a16:creationId xmlns:a16="http://schemas.microsoft.com/office/drawing/2014/main" xmlns="" id="{496BB422-1AFC-0646-A23B-A26FE80DEFAC}"/>
              </a:ext>
            </a:extLst>
          </p:cNvPr>
          <p:cNvSpPr/>
          <p:nvPr/>
        </p:nvSpPr>
        <p:spPr>
          <a:xfrm>
            <a:off x="3605170" y="2083069"/>
            <a:ext cx="2113859" cy="430594"/>
          </a:xfrm>
          <a:prstGeom prst="rect">
            <a:avLst/>
          </a:prstGeom>
          <a:solidFill>
            <a:srgbClr val="00FF00"/>
          </a:solidFill>
          <a:ln>
            <a:solidFill>
              <a:sysClr val="windowText" lastClr="000000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rtlCol="0" anchor="ctr" anchorCtr="0"/>
          <a:lstStyle/>
          <a:p>
            <a:pPr algn="ctr" defTabSz="685800">
              <a:lnSpc>
                <a:spcPct val="80000"/>
              </a:lnSpc>
              <a:defRPr/>
            </a:pPr>
            <a:r>
              <a:rPr lang="th-TH" sz="105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ระบบ </a:t>
            </a:r>
            <a:r>
              <a:rPr lang="en-US" sz="105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Fast track </a:t>
            </a:r>
            <a:r>
              <a:rPr lang="th-TH" sz="105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กลุ่มโรคสำคัญ</a:t>
            </a:r>
            <a:endParaRPr lang="en-US" sz="1050" b="1" kern="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 defTabSz="685800">
              <a:lnSpc>
                <a:spcPct val="80000"/>
              </a:lnSpc>
              <a:defRPr/>
            </a:pPr>
            <a:r>
              <a:rPr lang="th-TH" sz="105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ที่ไร้รอยต่อ </a:t>
            </a:r>
            <a:r>
              <a:rPr lang="en-US" sz="105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( stroke, trauma ,TBI, STEMI, NSTEMI, UGIB ,Pneumonia)</a:t>
            </a:r>
            <a:endParaRPr lang="th-TH" sz="1050" b="1" kern="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3" name="สี่เหลี่ยมผืนผ้า 35">
            <a:extLst>
              <a:ext uri="{FF2B5EF4-FFF2-40B4-BE49-F238E27FC236}">
                <a16:creationId xmlns:a16="http://schemas.microsoft.com/office/drawing/2014/main" xmlns="" id="{49759EEF-76E4-1849-91B7-651E4291C13C}"/>
              </a:ext>
            </a:extLst>
          </p:cNvPr>
          <p:cNvSpPr/>
          <p:nvPr/>
        </p:nvSpPr>
        <p:spPr>
          <a:xfrm>
            <a:off x="986175" y="3633023"/>
            <a:ext cx="2146549" cy="353715"/>
          </a:xfrm>
          <a:prstGeom prst="rect">
            <a:avLst/>
          </a:prstGeom>
          <a:solidFill>
            <a:srgbClr val="00FF00"/>
          </a:solidFill>
          <a:ln>
            <a:solidFill>
              <a:sysClr val="windowText" lastClr="000000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rtlCol="0" anchor="ctr" anchorCtr="0"/>
          <a:lstStyle/>
          <a:p>
            <a:pPr algn="ctr" defTabSz="685800">
              <a:lnSpc>
                <a:spcPct val="80000"/>
              </a:lnSpc>
              <a:defRPr/>
            </a:pPr>
            <a:r>
              <a:rPr lang="th-TH" sz="12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รพ ระดับ </a:t>
            </a:r>
            <a:r>
              <a:rPr lang="en-US" sz="12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F2 </a:t>
            </a:r>
            <a:r>
              <a:rPr lang="th-TH" sz="12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ขึ้นไป ผ่านเกณฑ์ </a:t>
            </a:r>
            <a:endParaRPr lang="en-US" sz="1200" b="1" kern="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 defTabSz="685800">
              <a:lnSpc>
                <a:spcPct val="80000"/>
              </a:lnSpc>
              <a:defRPr/>
            </a:pPr>
            <a:r>
              <a:rPr lang="en-US" sz="12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ECS </a:t>
            </a:r>
            <a:r>
              <a:rPr lang="th-TH" sz="12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คุณภาพ  </a:t>
            </a:r>
            <a:r>
              <a:rPr lang="en-US" sz="12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&gt; 80%</a:t>
            </a:r>
            <a:r>
              <a:rPr lang="th-TH" sz="12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12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</a:t>
            </a:r>
          </a:p>
        </p:txBody>
      </p:sp>
      <p:sp>
        <p:nvSpPr>
          <p:cNvPr id="94" name="สี่เหลี่ยมผืนผ้า 34">
            <a:extLst>
              <a:ext uri="{FF2B5EF4-FFF2-40B4-BE49-F238E27FC236}">
                <a16:creationId xmlns:a16="http://schemas.microsoft.com/office/drawing/2014/main" xmlns="" id="{772EAEDB-6C0A-0541-8618-A29D6876E989}"/>
              </a:ext>
            </a:extLst>
          </p:cNvPr>
          <p:cNvSpPr/>
          <p:nvPr/>
        </p:nvSpPr>
        <p:spPr>
          <a:xfrm>
            <a:off x="986173" y="3356390"/>
            <a:ext cx="2146550" cy="324928"/>
          </a:xfrm>
          <a:prstGeom prst="rect">
            <a:avLst/>
          </a:prstGeom>
          <a:solidFill>
            <a:srgbClr val="FF0000"/>
          </a:solidFill>
          <a:ln>
            <a:solidFill>
              <a:sysClr val="windowText" lastClr="000000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rtlCol="0" anchor="ctr" anchorCtr="0"/>
          <a:lstStyle/>
          <a:p>
            <a:pPr algn="ctr" defTabSz="685800">
              <a:lnSpc>
                <a:spcPct val="80000"/>
              </a:lnSpc>
              <a:defRPr/>
            </a:pPr>
            <a:r>
              <a:rPr lang="th-TH" sz="12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ผู้ป่วยเข้าถึงระบบการแพทย์</a:t>
            </a:r>
          </a:p>
          <a:p>
            <a:pPr algn="ctr" defTabSz="685800">
              <a:lnSpc>
                <a:spcPct val="80000"/>
              </a:lnSpc>
              <a:defRPr/>
            </a:pPr>
            <a:r>
              <a:rPr lang="th-TH" sz="12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ฉุกเฉิน</a:t>
            </a:r>
            <a:r>
              <a:rPr lang="en-US" sz="12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&gt; 26% </a:t>
            </a:r>
            <a:r>
              <a:rPr lang="th-TH" sz="1200" b="1" kern="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1200" b="1" kern="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15.62%) </a:t>
            </a:r>
            <a:endParaRPr lang="th-TH" sz="1200" b="1" kern="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6" name="สี่เหลี่ยมผืนผ้า 35">
            <a:extLst>
              <a:ext uri="{FF2B5EF4-FFF2-40B4-BE49-F238E27FC236}">
                <a16:creationId xmlns:a16="http://schemas.microsoft.com/office/drawing/2014/main" xmlns="" id="{49759EEF-76E4-1849-91B7-651E4291C13C}"/>
              </a:ext>
            </a:extLst>
          </p:cNvPr>
          <p:cNvSpPr/>
          <p:nvPr/>
        </p:nvSpPr>
        <p:spPr>
          <a:xfrm>
            <a:off x="986175" y="3681319"/>
            <a:ext cx="2146549" cy="305420"/>
          </a:xfrm>
          <a:prstGeom prst="rect">
            <a:avLst/>
          </a:prstGeom>
          <a:solidFill>
            <a:srgbClr val="00FF00"/>
          </a:solidFill>
          <a:ln>
            <a:solidFill>
              <a:sysClr val="windowText" lastClr="000000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rtlCol="0" anchor="ctr" anchorCtr="0"/>
          <a:lstStyle/>
          <a:p>
            <a:pPr algn="ctr" defTabSz="685800">
              <a:lnSpc>
                <a:spcPct val="80000"/>
              </a:lnSpc>
              <a:defRPr/>
            </a:pPr>
            <a:r>
              <a:rPr lang="th-TH" sz="12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รพ ระดับ </a:t>
            </a:r>
            <a:r>
              <a:rPr lang="en-US" sz="12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F2 </a:t>
            </a:r>
            <a:r>
              <a:rPr lang="th-TH" sz="12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ขึ้นไป ผ่านเกณฑ์ </a:t>
            </a:r>
            <a:endParaRPr lang="en-US" sz="1200" b="1" kern="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 defTabSz="685800">
              <a:lnSpc>
                <a:spcPct val="80000"/>
              </a:lnSpc>
              <a:defRPr/>
            </a:pPr>
            <a:r>
              <a:rPr lang="en-US" sz="12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ECS </a:t>
            </a:r>
            <a:r>
              <a:rPr lang="th-TH" sz="12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คุณภาพ  </a:t>
            </a:r>
            <a:r>
              <a:rPr lang="en-US" sz="12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&gt; 80%</a:t>
            </a:r>
            <a:r>
              <a:rPr lang="th-TH" sz="12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12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2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(100</a:t>
            </a:r>
            <a:r>
              <a:rPr lang="en-US" sz="12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%</a:t>
            </a:r>
            <a:r>
              <a:rPr lang="th-TH" sz="12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en-US" sz="1200" b="1" kern="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7" name="สี่เหลี่ยมผืนผ้า 96">
            <a:extLst>
              <a:ext uri="{FF2B5EF4-FFF2-40B4-BE49-F238E27FC236}">
                <a16:creationId xmlns:a16="http://schemas.microsoft.com/office/drawing/2014/main" xmlns="" id="{402E77B1-0FAE-6441-880D-D62C5E6DE08B}"/>
              </a:ext>
            </a:extLst>
          </p:cNvPr>
          <p:cNvSpPr/>
          <p:nvPr/>
        </p:nvSpPr>
        <p:spPr>
          <a:xfrm>
            <a:off x="986174" y="4526156"/>
            <a:ext cx="2098071" cy="219569"/>
          </a:xfrm>
          <a:prstGeom prst="rect">
            <a:avLst/>
          </a:prstGeom>
          <a:solidFill>
            <a:srgbClr val="00FF00"/>
          </a:solidFill>
          <a:ln>
            <a:solidFill>
              <a:sysClr val="windowText" lastClr="000000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rtlCol="0" anchor="ctr" anchorCtr="0"/>
          <a:lstStyle/>
          <a:p>
            <a:pPr algn="ctr" defTabSz="685800">
              <a:lnSpc>
                <a:spcPct val="80000"/>
              </a:lnSpc>
              <a:defRPr/>
            </a:pPr>
            <a:r>
              <a:rPr lang="th-TH" sz="9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บริการที่มีมาตรฐานตาม</a:t>
            </a:r>
            <a:r>
              <a:rPr lang="en-US" sz="9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ER service delivery  </a:t>
            </a:r>
            <a:r>
              <a:rPr lang="th-TH" sz="9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</a:t>
            </a:r>
          </a:p>
        </p:txBody>
      </p:sp>
      <p:sp>
        <p:nvSpPr>
          <p:cNvPr id="100" name="สี่เหลี่ยมผืนผ้า 19">
            <a:extLst>
              <a:ext uri="{FF2B5EF4-FFF2-40B4-BE49-F238E27FC236}">
                <a16:creationId xmlns:a16="http://schemas.microsoft.com/office/drawing/2014/main" xmlns="" id="{42A4CFA7-6D2F-944A-BD94-C4B18FC37DE1}"/>
              </a:ext>
            </a:extLst>
          </p:cNvPr>
          <p:cNvSpPr/>
          <p:nvPr/>
        </p:nvSpPr>
        <p:spPr>
          <a:xfrm>
            <a:off x="987032" y="4316850"/>
            <a:ext cx="2100227" cy="233959"/>
          </a:xfrm>
          <a:prstGeom prst="rect">
            <a:avLst/>
          </a:prstGeom>
          <a:solidFill>
            <a:srgbClr val="00FF00"/>
          </a:solidFill>
          <a:ln>
            <a:solidFill>
              <a:sysClr val="windowText" lastClr="000000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rtlCol="0" anchor="ctr" anchorCtr="0"/>
          <a:lstStyle/>
          <a:p>
            <a:pPr algn="ctr" defTabSz="685800">
              <a:lnSpc>
                <a:spcPct val="80000"/>
              </a:lnSpc>
              <a:defRPr/>
            </a:pPr>
            <a:r>
              <a:rPr lang="en-US" sz="9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9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จัดระบบการส่งต่อที่มีมาตรฐาน </a:t>
            </a:r>
            <a:r>
              <a:rPr lang="en-US" sz="9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endParaRPr lang="th-TH" sz="900" b="1" kern="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3" name="สี่เหลี่ยมผืนผ้า 21">
            <a:extLst>
              <a:ext uri="{FF2B5EF4-FFF2-40B4-BE49-F238E27FC236}">
                <a16:creationId xmlns:a16="http://schemas.microsoft.com/office/drawing/2014/main" xmlns="" id="{B0E2B37D-858E-9645-9B62-3C8C2FD5FE76}"/>
              </a:ext>
            </a:extLst>
          </p:cNvPr>
          <p:cNvSpPr/>
          <p:nvPr/>
        </p:nvSpPr>
        <p:spPr>
          <a:xfrm>
            <a:off x="986173" y="4716897"/>
            <a:ext cx="2098073" cy="256759"/>
          </a:xfrm>
          <a:prstGeom prst="rect">
            <a:avLst/>
          </a:prstGeom>
          <a:solidFill>
            <a:srgbClr val="FFFF00"/>
          </a:solidFill>
          <a:ln>
            <a:solidFill>
              <a:sysClr val="windowText" lastClr="000000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rtlCol="0" anchor="ctr" anchorCtr="0"/>
          <a:lstStyle/>
          <a:p>
            <a:pPr algn="ctr" defTabSz="685800">
              <a:lnSpc>
                <a:spcPct val="80000"/>
              </a:lnSpc>
              <a:defRPr/>
            </a:pPr>
            <a:r>
              <a:rPr lang="th-TH" sz="788" b="1" kern="0" dirty="0">
                <a:solidFill>
                  <a:prstClr val="black"/>
                </a:solidFill>
                <a:latin typeface="TH SarabunPSK" panose="020B0500040200020003" pitchFamily="34" charset="-34"/>
                <a:cs typeface="TH SarabunPSK" pitchFamily="34" charset="-34"/>
              </a:rPr>
              <a:t>บุคลากรห้องฉุกเฉินผ่านการอบรมการกู้ชีพขั้นสูงและมีการซ้อมทีม </a:t>
            </a:r>
            <a:r>
              <a:rPr lang="en-US" sz="788" b="1" kern="0" dirty="0">
                <a:solidFill>
                  <a:prstClr val="black"/>
                </a:solidFill>
                <a:latin typeface="TH SarabunPSK" panose="020B0500040200020003" pitchFamily="34" charset="-34"/>
                <a:cs typeface="TH SarabunPSK" pitchFamily="34" charset="-34"/>
              </a:rPr>
              <a:t> </a:t>
            </a:r>
          </a:p>
        </p:txBody>
      </p:sp>
      <p:sp>
        <p:nvSpPr>
          <p:cNvPr id="106" name="สี่เหลี่ยมผืนผ้า 28">
            <a:extLst>
              <a:ext uri="{FF2B5EF4-FFF2-40B4-BE49-F238E27FC236}">
                <a16:creationId xmlns:a16="http://schemas.microsoft.com/office/drawing/2014/main" xmlns="" id="{FD89BA53-AB35-C140-9C28-C174DCC0E13F}"/>
              </a:ext>
            </a:extLst>
          </p:cNvPr>
          <p:cNvSpPr/>
          <p:nvPr/>
        </p:nvSpPr>
        <p:spPr>
          <a:xfrm>
            <a:off x="986172" y="5137651"/>
            <a:ext cx="2094532" cy="171026"/>
          </a:xfrm>
          <a:prstGeom prst="rect">
            <a:avLst/>
          </a:prstGeom>
          <a:solidFill>
            <a:srgbClr val="00FF00"/>
          </a:solidFill>
          <a:ln>
            <a:solidFill>
              <a:sysClr val="windowText" lastClr="000000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rtlCol="0" anchor="ctr" anchorCtr="0"/>
          <a:lstStyle/>
          <a:p>
            <a:pPr algn="ctr" defTabSz="685800">
              <a:lnSpc>
                <a:spcPct val="80000"/>
              </a:lnSpc>
              <a:defRPr/>
            </a:pPr>
            <a:r>
              <a:rPr lang="th-TH" sz="9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ข้อมูลผู้ป่วยห้องฉุกเฉิน ผ่านแฟ้ม </a:t>
            </a:r>
            <a:r>
              <a:rPr lang="en-US" sz="9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ACCIDENT</a:t>
            </a:r>
            <a:endParaRPr lang="th-TH" sz="900" b="1" kern="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7" name="สี่เหลี่ยมผืนผ้า 13">
            <a:extLst>
              <a:ext uri="{FF2B5EF4-FFF2-40B4-BE49-F238E27FC236}">
                <a16:creationId xmlns:a16="http://schemas.microsoft.com/office/drawing/2014/main" xmlns="" id="{585CFE92-D6D1-2245-BF93-18AB966987EC}"/>
              </a:ext>
            </a:extLst>
          </p:cNvPr>
          <p:cNvSpPr/>
          <p:nvPr/>
        </p:nvSpPr>
        <p:spPr>
          <a:xfrm>
            <a:off x="993318" y="4951411"/>
            <a:ext cx="2094059" cy="192869"/>
          </a:xfrm>
          <a:prstGeom prst="rect">
            <a:avLst/>
          </a:prstGeom>
          <a:solidFill>
            <a:srgbClr val="00FF00"/>
          </a:solidFill>
          <a:ln>
            <a:solidFill>
              <a:sysClr val="windowText" lastClr="000000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rtlCol="0" anchor="ctr" anchorCtr="0"/>
          <a:lstStyle/>
          <a:p>
            <a:pPr algn="ctr" defTabSz="685800">
              <a:defRPr/>
            </a:pPr>
            <a:r>
              <a:rPr lang="th-TH" sz="9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ระบบ </a:t>
            </a:r>
            <a:r>
              <a:rPr lang="en-US" sz="9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3 </a:t>
            </a:r>
            <a:r>
              <a:rPr lang="th-TH" sz="9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หมอ</a:t>
            </a:r>
            <a:r>
              <a:rPr lang="en-US" sz="9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9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เชื่อมโยงการดูแลผู้ป่วย</a:t>
            </a:r>
            <a:endParaRPr lang="en-US" sz="900" b="1" kern="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8" name="สี่เหลี่ยมผืนผ้า 30">
            <a:extLst>
              <a:ext uri="{FF2B5EF4-FFF2-40B4-BE49-F238E27FC236}">
                <a16:creationId xmlns:a16="http://schemas.microsoft.com/office/drawing/2014/main" xmlns="" id="{05053EB9-5E81-654F-B8F5-6905DEE61B59}"/>
              </a:ext>
            </a:extLst>
          </p:cNvPr>
          <p:cNvSpPr/>
          <p:nvPr/>
        </p:nvSpPr>
        <p:spPr>
          <a:xfrm>
            <a:off x="3570998" y="4716897"/>
            <a:ext cx="2189241" cy="234514"/>
          </a:xfrm>
          <a:prstGeom prst="rect">
            <a:avLst/>
          </a:prstGeom>
          <a:solidFill>
            <a:srgbClr val="00FF00"/>
          </a:solidFill>
          <a:ln>
            <a:solidFill>
              <a:sysClr val="windowText" lastClr="000000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rtlCol="0" anchor="ctr" anchorCtr="0"/>
          <a:lstStyle/>
          <a:p>
            <a:pPr algn="ctr" defTabSz="685800">
              <a:lnSpc>
                <a:spcPct val="80000"/>
              </a:lnSpc>
              <a:defRPr/>
            </a:pPr>
            <a:r>
              <a:rPr lang="th-TH" sz="900" b="1" kern="0" dirty="0">
                <a:solidFill>
                  <a:prstClr val="black"/>
                </a:solidFill>
                <a:latin typeface="TH SarabunPSK" panose="020B0500040200020003" pitchFamily="34" charset="-34"/>
                <a:cs typeface="TH SarabunPSK" pitchFamily="34" charset="-34"/>
              </a:rPr>
              <a:t>แพทย์ </a:t>
            </a:r>
            <a:r>
              <a:rPr lang="en-US" sz="900" b="1" kern="0" dirty="0">
                <a:solidFill>
                  <a:prstClr val="black"/>
                </a:solidFill>
                <a:latin typeface="TH SarabunPSK" panose="020B0500040200020003" pitchFamily="34" charset="-34"/>
                <a:cs typeface="TH SarabunPSK" pitchFamily="34" charset="-34"/>
              </a:rPr>
              <a:t>EP </a:t>
            </a:r>
            <a:r>
              <a:rPr lang="th-TH" sz="900" b="1" kern="0" dirty="0">
                <a:solidFill>
                  <a:prstClr val="black"/>
                </a:solidFill>
                <a:latin typeface="TH SarabunPSK" panose="020B0500040200020003" pitchFamily="34" charset="-34"/>
                <a:cs typeface="TH SarabunPSK" pitchFamily="34" charset="-34"/>
              </a:rPr>
              <a:t>ประจำห้องฉุกเฉิน </a:t>
            </a:r>
            <a:r>
              <a:rPr lang="en-US" sz="900" b="1" kern="0" dirty="0">
                <a:solidFill>
                  <a:prstClr val="black"/>
                </a:solidFill>
                <a:latin typeface="TH SarabunPSK" panose="020B0500040200020003" pitchFamily="34" charset="-34"/>
                <a:cs typeface="TH SarabunPSK" pitchFamily="34" charset="-34"/>
              </a:rPr>
              <a:t> </a:t>
            </a:r>
          </a:p>
        </p:txBody>
      </p:sp>
      <p:sp>
        <p:nvSpPr>
          <p:cNvPr id="109" name="สี่เหลี่ยมผืนผ้า 15">
            <a:extLst>
              <a:ext uri="{FF2B5EF4-FFF2-40B4-BE49-F238E27FC236}">
                <a16:creationId xmlns:a16="http://schemas.microsoft.com/office/drawing/2014/main" xmlns="" id="{31B68B8F-43E3-AF4A-901F-B094BF6A4311}"/>
              </a:ext>
            </a:extLst>
          </p:cNvPr>
          <p:cNvSpPr/>
          <p:nvPr/>
        </p:nvSpPr>
        <p:spPr>
          <a:xfrm>
            <a:off x="3570999" y="4550809"/>
            <a:ext cx="2183060" cy="162440"/>
          </a:xfrm>
          <a:prstGeom prst="rect">
            <a:avLst/>
          </a:prstGeom>
          <a:solidFill>
            <a:srgbClr val="00FF00"/>
          </a:solidFill>
          <a:ln>
            <a:solidFill>
              <a:sysClr val="windowText" lastClr="000000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rtlCol="0" anchor="ctr" anchorCtr="0"/>
          <a:lstStyle/>
          <a:p>
            <a:pPr algn="ctr" defTabSz="685800">
              <a:lnSpc>
                <a:spcPct val="80000"/>
              </a:lnSpc>
              <a:defRPr/>
            </a:pPr>
            <a:r>
              <a:rPr lang="en-US" sz="9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OPD </a:t>
            </a:r>
            <a:r>
              <a:rPr lang="th-TH" sz="9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นอกเวลา สำหรับ </a:t>
            </a:r>
            <a:r>
              <a:rPr lang="en-US" sz="9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LEVEL 4-5 (non trauma)</a:t>
            </a:r>
            <a:r>
              <a:rPr lang="th-TH" sz="9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</a:t>
            </a:r>
          </a:p>
        </p:txBody>
      </p:sp>
      <p:sp>
        <p:nvSpPr>
          <p:cNvPr id="110" name="สี่เหลี่ยมผืนผ้า 22">
            <a:extLst>
              <a:ext uri="{FF2B5EF4-FFF2-40B4-BE49-F238E27FC236}">
                <a16:creationId xmlns:a16="http://schemas.microsoft.com/office/drawing/2014/main" xmlns="" id="{401E6993-C704-A44F-90A9-9607D4C7B4DF}"/>
              </a:ext>
            </a:extLst>
          </p:cNvPr>
          <p:cNvSpPr/>
          <p:nvPr/>
        </p:nvSpPr>
        <p:spPr>
          <a:xfrm>
            <a:off x="3570998" y="4327354"/>
            <a:ext cx="2185583" cy="217834"/>
          </a:xfrm>
          <a:prstGeom prst="rect">
            <a:avLst/>
          </a:prstGeom>
          <a:solidFill>
            <a:srgbClr val="00FF00"/>
          </a:solidFill>
          <a:ln>
            <a:solidFill>
              <a:sysClr val="windowText" lastClr="000000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rtlCol="0" anchor="ctr" anchorCtr="0"/>
          <a:lstStyle/>
          <a:p>
            <a:pPr algn="ctr" defTabSz="685800">
              <a:lnSpc>
                <a:spcPct val="80000"/>
              </a:lnSpc>
              <a:defRPr/>
            </a:pPr>
            <a:r>
              <a:rPr lang="th-TH" sz="788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ห้องฉุกเฉินมีการทบทวน ผู้ป่วยที่เสียชีวิต</a:t>
            </a:r>
            <a:endParaRPr lang="en-US" sz="788" b="1" kern="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 defTabSz="685800">
              <a:lnSpc>
                <a:spcPct val="80000"/>
              </a:lnSpc>
              <a:defRPr/>
            </a:pPr>
            <a:r>
              <a:rPr lang="th-TH" sz="788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ใน </a:t>
            </a:r>
            <a:r>
              <a:rPr lang="en-US" sz="788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24 </a:t>
            </a:r>
            <a:r>
              <a:rPr lang="th-TH" sz="788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ชม พร้อมวางมาตรการป้องกัน</a:t>
            </a:r>
            <a:r>
              <a:rPr lang="en-US" sz="788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endParaRPr lang="th-TH" sz="788" b="1" kern="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1" name="สี่เหลี่ยมผืนผ้า 28">
            <a:extLst>
              <a:ext uri="{FF2B5EF4-FFF2-40B4-BE49-F238E27FC236}">
                <a16:creationId xmlns:a16="http://schemas.microsoft.com/office/drawing/2014/main" xmlns="" id="{5D064A22-C330-DC43-9344-31511E9B86B2}"/>
              </a:ext>
            </a:extLst>
          </p:cNvPr>
          <p:cNvSpPr/>
          <p:nvPr/>
        </p:nvSpPr>
        <p:spPr>
          <a:xfrm>
            <a:off x="3574657" y="5144280"/>
            <a:ext cx="2185583" cy="174299"/>
          </a:xfrm>
          <a:prstGeom prst="rect">
            <a:avLst/>
          </a:prstGeom>
          <a:solidFill>
            <a:srgbClr val="00FF00"/>
          </a:solidFill>
          <a:ln>
            <a:solidFill>
              <a:sysClr val="windowText" lastClr="000000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rtlCol="0" anchor="ctr" anchorCtr="0"/>
          <a:lstStyle/>
          <a:p>
            <a:pPr algn="ctr" defTabSz="685800">
              <a:lnSpc>
                <a:spcPct val="80000"/>
              </a:lnSpc>
              <a:defRPr/>
            </a:pPr>
            <a:r>
              <a:rPr lang="en-US" sz="9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Trauma and Emergency administration unit </a:t>
            </a:r>
            <a:r>
              <a:rPr lang="th-TH" sz="9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</a:t>
            </a:r>
          </a:p>
        </p:txBody>
      </p:sp>
      <p:sp>
        <p:nvSpPr>
          <p:cNvPr id="115" name="สี่เหลี่ยมผืนผ้า 28">
            <a:extLst>
              <a:ext uri="{FF2B5EF4-FFF2-40B4-BE49-F238E27FC236}">
                <a16:creationId xmlns:a16="http://schemas.microsoft.com/office/drawing/2014/main" xmlns="" id="{90C23AE3-EBB0-F54D-ACFB-3AEA6C89F6A2}"/>
              </a:ext>
            </a:extLst>
          </p:cNvPr>
          <p:cNvSpPr/>
          <p:nvPr/>
        </p:nvSpPr>
        <p:spPr>
          <a:xfrm>
            <a:off x="3570304" y="4951411"/>
            <a:ext cx="2183060" cy="186239"/>
          </a:xfrm>
          <a:prstGeom prst="rect">
            <a:avLst/>
          </a:prstGeom>
          <a:solidFill>
            <a:srgbClr val="00FF00"/>
          </a:solidFill>
          <a:ln>
            <a:solidFill>
              <a:sysClr val="windowText" lastClr="000000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rtlCol="0" anchor="ctr" anchorCtr="0"/>
          <a:lstStyle/>
          <a:p>
            <a:pPr algn="ctr" defTabSz="685800">
              <a:lnSpc>
                <a:spcPct val="80000"/>
              </a:lnSpc>
              <a:defRPr/>
            </a:pPr>
            <a:r>
              <a:rPr lang="th-TH" sz="9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ข้อมูลผู้ป่วยห้องฉุกเฉิน ผ่านแฟ้ม </a:t>
            </a:r>
            <a:r>
              <a:rPr lang="en-US" sz="9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ACCIDENT</a:t>
            </a:r>
            <a:endParaRPr lang="th-TH" sz="900" b="1" kern="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6" name="สี่เหลี่ยมผืนผ้า 47">
            <a:extLst>
              <a:ext uri="{FF2B5EF4-FFF2-40B4-BE49-F238E27FC236}">
                <a16:creationId xmlns:a16="http://schemas.microsoft.com/office/drawing/2014/main" xmlns="" id="{BC87B97E-7B8E-0C4D-A86F-DD6DFF60368B}"/>
              </a:ext>
            </a:extLst>
          </p:cNvPr>
          <p:cNvSpPr/>
          <p:nvPr/>
        </p:nvSpPr>
        <p:spPr>
          <a:xfrm>
            <a:off x="6210247" y="2083069"/>
            <a:ext cx="2064104" cy="374132"/>
          </a:xfrm>
          <a:prstGeom prst="rect">
            <a:avLst/>
          </a:prstGeom>
          <a:solidFill>
            <a:srgbClr val="00FF00"/>
          </a:solidFill>
          <a:ln>
            <a:solidFill>
              <a:sysClr val="windowText" lastClr="000000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rtlCol="0" anchor="ctr" anchorCtr="0"/>
          <a:lstStyle/>
          <a:p>
            <a:pPr algn="ctr" defTabSz="685800">
              <a:lnSpc>
                <a:spcPct val="80000"/>
              </a:lnSpc>
              <a:defRPr/>
            </a:pPr>
            <a:r>
              <a:rPr lang="en-US" sz="1050" b="1" kern="0" dirty="0">
                <a:solidFill>
                  <a:prstClr val="black"/>
                </a:solidFill>
                <a:latin typeface="TH SarabunPSK" panose="020B0500040200020003" pitchFamily="34" charset="-34"/>
                <a:cs typeface="TH SarabunPSK" pitchFamily="34" charset="-34"/>
              </a:rPr>
              <a:t>One ER One Province / Region</a:t>
            </a:r>
          </a:p>
          <a:p>
            <a:pPr algn="ctr" defTabSz="685800">
              <a:lnSpc>
                <a:spcPct val="80000"/>
              </a:lnSpc>
              <a:defRPr/>
            </a:pPr>
            <a:r>
              <a:rPr lang="th-TH" sz="105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การส่งต่ออย่างไร้รอยต่อ</a:t>
            </a:r>
          </a:p>
        </p:txBody>
      </p:sp>
      <p:sp>
        <p:nvSpPr>
          <p:cNvPr id="123" name="สี่เหลี่ยมผืนผ้า 50">
            <a:extLst>
              <a:ext uri="{FF2B5EF4-FFF2-40B4-BE49-F238E27FC236}">
                <a16:creationId xmlns:a16="http://schemas.microsoft.com/office/drawing/2014/main" xmlns="" id="{15B497A6-554E-2E4D-874C-4602142E2BC6}"/>
              </a:ext>
            </a:extLst>
          </p:cNvPr>
          <p:cNvSpPr/>
          <p:nvPr/>
        </p:nvSpPr>
        <p:spPr>
          <a:xfrm>
            <a:off x="6216370" y="2694236"/>
            <a:ext cx="2066556" cy="360154"/>
          </a:xfrm>
          <a:prstGeom prst="rect">
            <a:avLst/>
          </a:prstGeom>
          <a:solidFill>
            <a:srgbClr val="FFFF00"/>
          </a:solidFill>
          <a:ln>
            <a:solidFill>
              <a:sysClr val="windowText" lastClr="000000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rtlCol="0" anchor="ctr" anchorCtr="0"/>
          <a:lstStyle/>
          <a:p>
            <a:pPr algn="ctr" defTabSz="685800">
              <a:lnSpc>
                <a:spcPct val="80000"/>
              </a:lnSpc>
              <a:defRPr/>
            </a:pPr>
            <a:r>
              <a:rPr lang="en-US" sz="105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ICU Bed management </a:t>
            </a:r>
          </a:p>
          <a:p>
            <a:pPr algn="ctr" defTabSz="685800">
              <a:lnSpc>
                <a:spcPct val="80000"/>
              </a:lnSpc>
              <a:defRPr/>
            </a:pPr>
            <a:r>
              <a:rPr lang="en-US" sz="105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1050" b="1" kern="0" dirty="0" err="1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ผป</a:t>
            </a:r>
            <a:r>
              <a:rPr lang="en-US" sz="105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105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วิกฤติ ได้รับการดูแลในหอผู้ป่วยวิกฤติ) </a:t>
            </a:r>
            <a:r>
              <a:rPr lang="en-US" sz="105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endParaRPr lang="th-TH" sz="1050" b="1" kern="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4" name="สี่เหลี่ยมผืนผ้า 50">
            <a:extLst>
              <a:ext uri="{FF2B5EF4-FFF2-40B4-BE49-F238E27FC236}">
                <a16:creationId xmlns:a16="http://schemas.microsoft.com/office/drawing/2014/main" xmlns="" id="{6CD45810-EF15-F24A-8B50-B688841D2BEC}"/>
              </a:ext>
            </a:extLst>
          </p:cNvPr>
          <p:cNvSpPr/>
          <p:nvPr/>
        </p:nvSpPr>
        <p:spPr>
          <a:xfrm>
            <a:off x="6210247" y="2469736"/>
            <a:ext cx="2064104" cy="223766"/>
          </a:xfrm>
          <a:prstGeom prst="rect">
            <a:avLst/>
          </a:prstGeom>
          <a:solidFill>
            <a:srgbClr val="FFFF00"/>
          </a:solidFill>
          <a:ln>
            <a:solidFill>
              <a:sysClr val="windowText" lastClr="000000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rtlCol="0" anchor="ctr" anchorCtr="0"/>
          <a:lstStyle/>
          <a:p>
            <a:pPr algn="ctr" defTabSz="685800">
              <a:lnSpc>
                <a:spcPct val="80000"/>
              </a:lnSpc>
              <a:defRPr/>
            </a:pPr>
            <a:r>
              <a:rPr lang="en-US" sz="105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Tele-consult specialist</a:t>
            </a:r>
            <a:r>
              <a:rPr lang="th-TH" sz="105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105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endParaRPr lang="th-TH" sz="1050" b="1" kern="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5" name="สี่เหลี่ยมผืนผ้า 22">
            <a:extLst>
              <a:ext uri="{FF2B5EF4-FFF2-40B4-BE49-F238E27FC236}">
                <a16:creationId xmlns:a16="http://schemas.microsoft.com/office/drawing/2014/main" xmlns="" id="{D8152497-0B1A-EC48-BF13-1CDBBDA34656}"/>
              </a:ext>
            </a:extLst>
          </p:cNvPr>
          <p:cNvSpPr/>
          <p:nvPr/>
        </p:nvSpPr>
        <p:spPr>
          <a:xfrm>
            <a:off x="6255787" y="4526156"/>
            <a:ext cx="2035489" cy="169949"/>
          </a:xfrm>
          <a:prstGeom prst="rect">
            <a:avLst/>
          </a:prstGeom>
          <a:solidFill>
            <a:srgbClr val="00FF00"/>
          </a:solidFill>
          <a:ln>
            <a:solidFill>
              <a:sysClr val="windowText" lastClr="000000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rtlCol="0" anchor="ctr" anchorCtr="0"/>
          <a:lstStyle/>
          <a:p>
            <a:pPr algn="ctr" defTabSz="685800">
              <a:lnSpc>
                <a:spcPct val="80000"/>
              </a:lnSpc>
              <a:defRPr/>
            </a:pPr>
            <a:r>
              <a:rPr lang="en-US" sz="9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9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คณะกรรมการห้องฉุกเฉินคุณภาพ ระดับ</a:t>
            </a:r>
            <a:r>
              <a:rPr lang="en-US" sz="9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9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รพ.</a:t>
            </a:r>
          </a:p>
        </p:txBody>
      </p:sp>
      <p:sp>
        <p:nvSpPr>
          <p:cNvPr id="126" name="สี่เหลี่ยมผืนผ้า 28">
            <a:extLst>
              <a:ext uri="{FF2B5EF4-FFF2-40B4-BE49-F238E27FC236}">
                <a16:creationId xmlns:a16="http://schemas.microsoft.com/office/drawing/2014/main" xmlns="" id="{53047C6E-5765-164F-9F21-CDCD92D5AF87}"/>
              </a:ext>
            </a:extLst>
          </p:cNvPr>
          <p:cNvSpPr/>
          <p:nvPr/>
        </p:nvSpPr>
        <p:spPr>
          <a:xfrm>
            <a:off x="6246357" y="4713248"/>
            <a:ext cx="2045285" cy="220973"/>
          </a:xfrm>
          <a:prstGeom prst="rect">
            <a:avLst/>
          </a:prstGeom>
          <a:solidFill>
            <a:srgbClr val="00FF00"/>
          </a:solidFill>
          <a:ln>
            <a:solidFill>
              <a:sysClr val="windowText" lastClr="000000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rtlCol="0" anchor="ctr" anchorCtr="0"/>
          <a:lstStyle/>
          <a:p>
            <a:pPr algn="ctr" defTabSz="685800">
              <a:lnSpc>
                <a:spcPct val="80000"/>
              </a:lnSpc>
              <a:defRPr/>
            </a:pPr>
            <a:r>
              <a:rPr lang="th-TH" sz="9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แผนการเพิ่มแพทย์</a:t>
            </a:r>
            <a:r>
              <a:rPr lang="en-US" sz="9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specialist </a:t>
            </a:r>
            <a:r>
              <a:rPr lang="th-TH" sz="9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แต่ละสาขา  </a:t>
            </a:r>
            <a:r>
              <a:rPr lang="en-US" sz="9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 </a:t>
            </a:r>
            <a:endParaRPr lang="th-TH" sz="900" b="1" kern="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7" name="สี่เหลี่ยมผืนผ้า 28">
            <a:extLst>
              <a:ext uri="{FF2B5EF4-FFF2-40B4-BE49-F238E27FC236}">
                <a16:creationId xmlns:a16="http://schemas.microsoft.com/office/drawing/2014/main" xmlns="" id="{4E04EC33-F7F5-0C4B-B6DC-DF506D84285C}"/>
              </a:ext>
            </a:extLst>
          </p:cNvPr>
          <p:cNvSpPr/>
          <p:nvPr/>
        </p:nvSpPr>
        <p:spPr>
          <a:xfrm>
            <a:off x="6237618" y="5137650"/>
            <a:ext cx="2053658" cy="182676"/>
          </a:xfrm>
          <a:prstGeom prst="rect">
            <a:avLst/>
          </a:prstGeom>
          <a:solidFill>
            <a:srgbClr val="00FF00"/>
          </a:solidFill>
          <a:ln>
            <a:solidFill>
              <a:sysClr val="windowText" lastClr="000000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rtlCol="0" anchor="ctr" anchorCtr="0"/>
          <a:lstStyle/>
          <a:p>
            <a:pPr algn="ctr" defTabSz="685800">
              <a:lnSpc>
                <a:spcPct val="80000"/>
              </a:lnSpc>
              <a:defRPr/>
            </a:pPr>
            <a:r>
              <a:rPr lang="en-US" sz="9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TEA unit </a:t>
            </a:r>
            <a:r>
              <a:rPr lang="th-TH" sz="9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วิเคราะห์ข้อมูล</a:t>
            </a:r>
            <a:r>
              <a:rPr lang="en-US" sz="9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9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เสนอนโยบายป้องกันได้ </a:t>
            </a:r>
          </a:p>
        </p:txBody>
      </p:sp>
      <p:sp>
        <p:nvSpPr>
          <p:cNvPr id="128" name="สี่เหลี่ยมผืนผ้า 28">
            <a:extLst>
              <a:ext uri="{FF2B5EF4-FFF2-40B4-BE49-F238E27FC236}">
                <a16:creationId xmlns:a16="http://schemas.microsoft.com/office/drawing/2014/main" xmlns="" id="{74251C3B-9B08-084B-994E-2AF4A61B3F9B}"/>
              </a:ext>
            </a:extLst>
          </p:cNvPr>
          <p:cNvSpPr/>
          <p:nvPr/>
        </p:nvSpPr>
        <p:spPr>
          <a:xfrm>
            <a:off x="6237617" y="4951411"/>
            <a:ext cx="2058900" cy="182194"/>
          </a:xfrm>
          <a:prstGeom prst="rect">
            <a:avLst/>
          </a:prstGeom>
          <a:solidFill>
            <a:srgbClr val="00FF00"/>
          </a:solidFill>
          <a:ln>
            <a:solidFill>
              <a:sysClr val="windowText" lastClr="000000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rtlCol="0" anchor="ctr" anchorCtr="0"/>
          <a:lstStyle/>
          <a:p>
            <a:pPr algn="ctr" defTabSz="685800">
              <a:lnSpc>
                <a:spcPct val="80000"/>
              </a:lnSpc>
              <a:defRPr/>
            </a:pPr>
            <a:r>
              <a:rPr lang="th-TH" sz="9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ข้อมูลผู้ป่วยห้องฉุกเฉิน ผ่านแฟ้ม </a:t>
            </a:r>
            <a:r>
              <a:rPr lang="en-US" sz="9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ACCIDENT</a:t>
            </a:r>
            <a:endParaRPr lang="th-TH" sz="900" b="1" kern="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9" name="สี่เหลี่ยมผืนผ้า 52">
            <a:extLst>
              <a:ext uri="{FF2B5EF4-FFF2-40B4-BE49-F238E27FC236}">
                <a16:creationId xmlns:a16="http://schemas.microsoft.com/office/drawing/2014/main" xmlns="" id="{89B8D756-7C09-B345-AACD-8C85DFDE3238}"/>
              </a:ext>
            </a:extLst>
          </p:cNvPr>
          <p:cNvSpPr/>
          <p:nvPr/>
        </p:nvSpPr>
        <p:spPr>
          <a:xfrm>
            <a:off x="6246357" y="3356391"/>
            <a:ext cx="2040624" cy="329465"/>
          </a:xfrm>
          <a:prstGeom prst="rect">
            <a:avLst/>
          </a:prstGeom>
          <a:solidFill>
            <a:srgbClr val="00FF00"/>
          </a:solidFill>
          <a:ln w="38100"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rtlCol="0" anchor="ctr" anchorCtr="0"/>
          <a:lstStyle/>
          <a:p>
            <a:pPr algn="ctr" defTabSz="685800">
              <a:lnSpc>
                <a:spcPct val="80000"/>
              </a:lnSpc>
              <a:defRPr/>
            </a:pPr>
            <a:r>
              <a:rPr lang="th-TH" sz="9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อัตราการเสียชีวิตผู้ป่วย </a:t>
            </a:r>
            <a:endParaRPr lang="en-US" sz="900" b="1" kern="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 defTabSz="685800">
              <a:lnSpc>
                <a:spcPct val="80000"/>
              </a:lnSpc>
              <a:defRPr/>
            </a:pPr>
            <a:r>
              <a:rPr lang="en-US" sz="9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level 1 </a:t>
            </a:r>
            <a:r>
              <a:rPr lang="th-TH" sz="9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ใน</a:t>
            </a:r>
            <a:r>
              <a:rPr lang="en-US" sz="9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24 </a:t>
            </a:r>
            <a:r>
              <a:rPr lang="th-TH" sz="9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ชั่วโมง  </a:t>
            </a:r>
            <a:r>
              <a:rPr lang="en-US" sz="9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&lt; 12 % (</a:t>
            </a:r>
            <a:r>
              <a:rPr lang="en-US" sz="900" b="1" kern="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11.58 </a:t>
            </a:r>
            <a:r>
              <a:rPr lang="en-US" sz="9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%)</a:t>
            </a:r>
            <a:endParaRPr lang="th-TH" sz="900" b="1" kern="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0" name="สี่เหลี่ยมผืนผ้า 52">
            <a:extLst>
              <a:ext uri="{FF2B5EF4-FFF2-40B4-BE49-F238E27FC236}">
                <a16:creationId xmlns:a16="http://schemas.microsoft.com/office/drawing/2014/main" xmlns="" id="{5C6D4922-5CB1-1E4F-A0CA-F736405D6C7C}"/>
              </a:ext>
            </a:extLst>
          </p:cNvPr>
          <p:cNvSpPr/>
          <p:nvPr/>
        </p:nvSpPr>
        <p:spPr>
          <a:xfrm>
            <a:off x="6246357" y="3713296"/>
            <a:ext cx="2034965" cy="294203"/>
          </a:xfrm>
          <a:prstGeom prst="rect">
            <a:avLst/>
          </a:prstGeom>
          <a:solidFill>
            <a:srgbClr val="00FF00"/>
          </a:solidFill>
          <a:ln w="38100">
            <a:solidFill>
              <a:srgbClr val="002060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rtlCol="0" anchor="ctr" anchorCtr="0"/>
          <a:lstStyle/>
          <a:p>
            <a:pPr algn="ctr" defTabSz="685800">
              <a:lnSpc>
                <a:spcPct val="80000"/>
              </a:lnSpc>
              <a:defRPr/>
            </a:pPr>
            <a:r>
              <a:rPr lang="th-TH" sz="9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อัตราการเสียชีวิตผู้ป่วยได้รับบาดเจ็บ </a:t>
            </a:r>
            <a:endParaRPr lang="en-US" sz="900" b="1" kern="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 defTabSz="685800">
              <a:lnSpc>
                <a:spcPct val="80000"/>
              </a:lnSpc>
              <a:defRPr/>
            </a:pPr>
            <a:r>
              <a:rPr lang="en-US" sz="9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(Ps &gt; 0.5)   &lt; 4% (</a:t>
            </a:r>
            <a:r>
              <a:rPr lang="en-US" sz="900" b="1" kern="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0.69)</a:t>
            </a:r>
            <a:endParaRPr lang="th-TH" sz="900" b="1" kern="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1" name="สี่เหลี่ยมผืนผ้า 52">
            <a:extLst>
              <a:ext uri="{FF2B5EF4-FFF2-40B4-BE49-F238E27FC236}">
                <a16:creationId xmlns:a16="http://schemas.microsoft.com/office/drawing/2014/main" xmlns="" id="{FA60D3A6-091A-EE4F-AC01-4BFB6C290CA3}"/>
              </a:ext>
            </a:extLst>
          </p:cNvPr>
          <p:cNvSpPr/>
          <p:nvPr/>
        </p:nvSpPr>
        <p:spPr>
          <a:xfrm>
            <a:off x="6237618" y="4004411"/>
            <a:ext cx="2043704" cy="211865"/>
          </a:xfrm>
          <a:prstGeom prst="rect">
            <a:avLst/>
          </a:prstGeom>
          <a:solidFill>
            <a:srgbClr val="FF0000"/>
          </a:solidFill>
          <a:ln w="38100">
            <a:solidFill>
              <a:srgbClr val="002060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rtlCol="0" anchor="ctr" anchorCtr="0"/>
          <a:lstStyle/>
          <a:p>
            <a:pPr algn="ctr" defTabSz="685800">
              <a:lnSpc>
                <a:spcPct val="80000"/>
              </a:lnSpc>
              <a:defRPr/>
            </a:pPr>
            <a:r>
              <a:rPr lang="th-TH" sz="9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อัตราเสียชีวิต</a:t>
            </a:r>
            <a:r>
              <a:rPr lang="en-US" sz="9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severe TBI &lt; 30% </a:t>
            </a:r>
            <a:r>
              <a:rPr lang="en-US" sz="900" b="1" kern="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(55.10%</a:t>
            </a:r>
            <a:r>
              <a:rPr lang="th-TH" sz="9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</p:txBody>
      </p:sp>
      <p:sp>
        <p:nvSpPr>
          <p:cNvPr id="135" name="สี่เหลี่ยมผืนผ้า 32">
            <a:extLst>
              <a:ext uri="{FF2B5EF4-FFF2-40B4-BE49-F238E27FC236}">
                <a16:creationId xmlns:a16="http://schemas.microsoft.com/office/drawing/2014/main" xmlns="" id="{0BFA5B18-2218-6E45-94BA-9B26F26BFA84}"/>
              </a:ext>
            </a:extLst>
          </p:cNvPr>
          <p:cNvSpPr/>
          <p:nvPr/>
        </p:nvSpPr>
        <p:spPr>
          <a:xfrm>
            <a:off x="3560244" y="3644617"/>
            <a:ext cx="2188394" cy="225152"/>
          </a:xfrm>
          <a:prstGeom prst="rect">
            <a:avLst/>
          </a:prstGeom>
          <a:solidFill>
            <a:srgbClr val="00FF00"/>
          </a:solidFill>
          <a:ln>
            <a:solidFill>
              <a:sysClr val="windowText" lastClr="000000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rtlCol="0" anchor="ctr" anchorCtr="0"/>
          <a:lstStyle/>
          <a:p>
            <a:pPr algn="ctr" defTabSz="685800">
              <a:lnSpc>
                <a:spcPct val="80000"/>
              </a:lnSpc>
              <a:defRPr/>
            </a:pPr>
            <a:r>
              <a:rPr lang="th-TH" sz="105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ผู้ป่วย </a:t>
            </a:r>
            <a:r>
              <a:rPr lang="en-US" sz="105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Level 4-5 (non-trauma) </a:t>
            </a:r>
            <a:r>
              <a:rPr lang="th-TH" sz="105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ลดลง </a:t>
            </a:r>
            <a:r>
              <a:rPr lang="en-US" sz="105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&gt; 5%</a:t>
            </a:r>
            <a:r>
              <a:rPr lang="th-TH" sz="105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050" b="1" kern="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1050" b="1" kern="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30.24%)</a:t>
            </a:r>
            <a:r>
              <a:rPr lang="th-TH" sz="1050" b="1" kern="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endParaRPr lang="en-US" sz="1050" b="1" kern="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6" name="สี่เหลี่ยมผืนผ้า 32">
            <a:extLst>
              <a:ext uri="{FF2B5EF4-FFF2-40B4-BE49-F238E27FC236}">
                <a16:creationId xmlns:a16="http://schemas.microsoft.com/office/drawing/2014/main" xmlns="" id="{F878300B-0191-8441-BA7C-04CEE227F43C}"/>
              </a:ext>
            </a:extLst>
          </p:cNvPr>
          <p:cNvSpPr/>
          <p:nvPr/>
        </p:nvSpPr>
        <p:spPr>
          <a:xfrm>
            <a:off x="3568873" y="3430256"/>
            <a:ext cx="2152993" cy="212688"/>
          </a:xfrm>
          <a:prstGeom prst="rect">
            <a:avLst/>
          </a:prstGeom>
          <a:solidFill>
            <a:srgbClr val="00FF00"/>
          </a:solidFill>
          <a:ln>
            <a:solidFill>
              <a:sysClr val="windowText" lastClr="000000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rtlCol="0" anchor="ctr" anchorCtr="0"/>
          <a:lstStyle/>
          <a:p>
            <a:pPr algn="ctr" defTabSz="685800">
              <a:lnSpc>
                <a:spcPct val="80000"/>
              </a:lnSpc>
              <a:defRPr/>
            </a:pPr>
            <a:r>
              <a:rPr lang="th-TH" sz="11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ผ่านเกณฑ์ประเมิน </a:t>
            </a:r>
            <a:r>
              <a:rPr lang="en-US" sz="11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ER </a:t>
            </a:r>
            <a:r>
              <a:rPr lang="th-TH" sz="11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คุณภาพ ใน รพ. </a:t>
            </a:r>
            <a:r>
              <a:rPr lang="en-US" sz="1100" b="1" kern="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A(79.29%)   </a:t>
            </a:r>
            <a:r>
              <a:rPr lang="th-TH" sz="1100" b="1" kern="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endParaRPr lang="en-US" sz="1100" b="1" kern="0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7" name="สี่เหลี่ยมผืนผ้า 32">
            <a:extLst>
              <a:ext uri="{FF2B5EF4-FFF2-40B4-BE49-F238E27FC236}">
                <a16:creationId xmlns:a16="http://schemas.microsoft.com/office/drawing/2014/main" xmlns="" id="{AE8E44D4-6FF1-9E49-8BFC-CDF1C1E74B2D}"/>
              </a:ext>
            </a:extLst>
          </p:cNvPr>
          <p:cNvSpPr/>
          <p:nvPr/>
        </p:nvSpPr>
        <p:spPr>
          <a:xfrm>
            <a:off x="3570998" y="3054389"/>
            <a:ext cx="2148030" cy="350601"/>
          </a:xfrm>
          <a:prstGeom prst="rect">
            <a:avLst/>
          </a:prstGeom>
          <a:solidFill>
            <a:srgbClr val="FF0000"/>
          </a:solidFill>
          <a:ln w="38100">
            <a:solidFill>
              <a:srgbClr val="002060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rtlCol="0" anchor="ctr" anchorCtr="0"/>
          <a:lstStyle/>
          <a:p>
            <a:pPr algn="ctr" defTabSz="685800">
              <a:lnSpc>
                <a:spcPct val="80000"/>
              </a:lnSpc>
              <a:defRPr/>
            </a:pPr>
            <a:r>
              <a:rPr lang="en-US" sz="1100" b="1" kern="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TEA unit </a:t>
            </a:r>
            <a:r>
              <a:rPr lang="th-TH" sz="1100" b="1" kern="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 รพ. </a:t>
            </a:r>
            <a:r>
              <a:rPr lang="en-US" sz="1100" b="1" kern="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A, S, M1 </a:t>
            </a:r>
            <a:r>
              <a:rPr lang="th-TH" sz="1100" b="1" kern="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ผ่านเกณฑ์ประเมินคุณภาพ (ไม่ต่ำกว่า 25 คะแนน) </a:t>
            </a:r>
            <a:r>
              <a:rPr lang="en-US" sz="1100" b="1" kern="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1100" b="1" kern="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ผ่านเฉพาะ รพ.</a:t>
            </a:r>
            <a:r>
              <a:rPr lang="en-US" sz="1100" b="1" kern="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A)</a:t>
            </a:r>
            <a:endParaRPr lang="en-US" sz="1100" b="1" kern="0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9" name="Rectangle 1">
            <a:extLst>
              <a:ext uri="{FF2B5EF4-FFF2-40B4-BE49-F238E27FC236}">
                <a16:creationId xmlns:a16="http://schemas.microsoft.com/office/drawing/2014/main" xmlns="" id="{CC4DDE39-8FAA-4726-90C6-64020628EE6B}"/>
              </a:ext>
            </a:extLst>
          </p:cNvPr>
          <p:cNvSpPr/>
          <p:nvPr/>
        </p:nvSpPr>
        <p:spPr>
          <a:xfrm>
            <a:off x="3612344" y="5750278"/>
            <a:ext cx="144016" cy="88923"/>
          </a:xfrm>
          <a:prstGeom prst="rect">
            <a:avLst/>
          </a:prstGeom>
          <a:solidFill>
            <a:srgbClr val="00FF00"/>
          </a:solidFill>
          <a:ln w="19050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>
              <a:solidFill>
                <a:prstClr val="white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0" name="TextBox 54">
            <a:extLst>
              <a:ext uri="{FF2B5EF4-FFF2-40B4-BE49-F238E27FC236}">
                <a16:creationId xmlns:a16="http://schemas.microsoft.com/office/drawing/2014/main" xmlns="" id="{30DCAF46-5A6F-4B34-AA9D-C039975AA77D}"/>
              </a:ext>
            </a:extLst>
          </p:cNvPr>
          <p:cNvSpPr txBox="1"/>
          <p:nvPr/>
        </p:nvSpPr>
        <p:spPr>
          <a:xfrm>
            <a:off x="3756360" y="5690257"/>
            <a:ext cx="1239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200" b="1" dirty="0">
                <a:solidFill>
                  <a:prstClr val="black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ดำเนินการแล้ว/ผ่านเกณฑ์</a:t>
            </a:r>
            <a:endParaRPr lang="en-US" sz="1200" b="1" dirty="0">
              <a:solidFill>
                <a:prstClr val="black"/>
              </a:solidFill>
              <a:latin typeface="TH SarabunPSK" pitchFamily="34" charset="-34"/>
              <a:ea typeface="Tahoma" panose="020B0604030504040204" pitchFamily="34" charset="0"/>
              <a:cs typeface="TH SarabunPSK" pitchFamily="34" charset="-34"/>
            </a:endParaRPr>
          </a:p>
        </p:txBody>
      </p:sp>
      <p:sp>
        <p:nvSpPr>
          <p:cNvPr id="141" name="Rectangle 69">
            <a:extLst>
              <a:ext uri="{FF2B5EF4-FFF2-40B4-BE49-F238E27FC236}">
                <a16:creationId xmlns:a16="http://schemas.microsoft.com/office/drawing/2014/main" xmlns="" id="{6B64E8B4-7426-4BD4-94AF-68EA9038567C}"/>
              </a:ext>
            </a:extLst>
          </p:cNvPr>
          <p:cNvSpPr/>
          <p:nvPr/>
        </p:nvSpPr>
        <p:spPr>
          <a:xfrm>
            <a:off x="5103591" y="5748521"/>
            <a:ext cx="144016" cy="88923"/>
          </a:xfrm>
          <a:prstGeom prst="rect">
            <a:avLst/>
          </a:prstGeom>
          <a:solidFill>
            <a:srgbClr val="FFFF66"/>
          </a:solidFill>
          <a:ln w="1905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>
              <a:solidFill>
                <a:prstClr val="white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2" name="TextBox 56">
            <a:extLst>
              <a:ext uri="{FF2B5EF4-FFF2-40B4-BE49-F238E27FC236}">
                <a16:creationId xmlns:a16="http://schemas.microsoft.com/office/drawing/2014/main" xmlns="" id="{F5077B45-55B7-484C-9BB6-60E138F5DEC5}"/>
              </a:ext>
            </a:extLst>
          </p:cNvPr>
          <p:cNvSpPr txBox="1"/>
          <p:nvPr/>
        </p:nvSpPr>
        <p:spPr>
          <a:xfrm>
            <a:off x="5247606" y="5690257"/>
            <a:ext cx="1028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200" b="1" dirty="0">
                <a:solidFill>
                  <a:prstClr val="black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อยู่ระหว่างดำเนินการ</a:t>
            </a:r>
            <a:endParaRPr lang="en-US" sz="1200" b="1" dirty="0">
              <a:solidFill>
                <a:prstClr val="black"/>
              </a:solidFill>
              <a:latin typeface="TH SarabunPSK" pitchFamily="34" charset="-34"/>
              <a:ea typeface="Tahoma" panose="020B0604030504040204" pitchFamily="34" charset="0"/>
              <a:cs typeface="TH SarabunPSK" pitchFamily="34" charset="-34"/>
            </a:endParaRPr>
          </a:p>
        </p:txBody>
      </p:sp>
      <p:sp>
        <p:nvSpPr>
          <p:cNvPr id="143" name="TextBox 59">
            <a:extLst>
              <a:ext uri="{FF2B5EF4-FFF2-40B4-BE49-F238E27FC236}">
                <a16:creationId xmlns:a16="http://schemas.microsoft.com/office/drawing/2014/main" xmlns="" id="{56D1B305-0727-478E-953D-3951F1DA5115}"/>
              </a:ext>
            </a:extLst>
          </p:cNvPr>
          <p:cNvSpPr txBox="1"/>
          <p:nvPr/>
        </p:nvSpPr>
        <p:spPr>
          <a:xfrm>
            <a:off x="6441734" y="5687605"/>
            <a:ext cx="1384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200" b="1" dirty="0">
                <a:solidFill>
                  <a:prstClr val="black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ยังไม่ดำเนินการ/ไม่ผ่านเกณฑ์</a:t>
            </a:r>
            <a:endParaRPr lang="en-US" sz="1200" b="1" dirty="0">
              <a:solidFill>
                <a:prstClr val="black"/>
              </a:solidFill>
              <a:latin typeface="TH SarabunPSK" pitchFamily="34" charset="-34"/>
              <a:ea typeface="Tahoma" panose="020B0604030504040204" pitchFamily="34" charset="0"/>
              <a:cs typeface="TH SarabunPSK" pitchFamily="34" charset="-34"/>
            </a:endParaRPr>
          </a:p>
        </p:txBody>
      </p:sp>
      <p:sp>
        <p:nvSpPr>
          <p:cNvPr id="144" name="Rectangle 70">
            <a:extLst>
              <a:ext uri="{FF2B5EF4-FFF2-40B4-BE49-F238E27FC236}">
                <a16:creationId xmlns:a16="http://schemas.microsoft.com/office/drawing/2014/main" xmlns="" id="{31450DC0-89B5-48CF-99B1-3AED63521EDB}"/>
              </a:ext>
            </a:extLst>
          </p:cNvPr>
          <p:cNvSpPr/>
          <p:nvPr/>
        </p:nvSpPr>
        <p:spPr>
          <a:xfrm>
            <a:off x="6341113" y="5750278"/>
            <a:ext cx="144016" cy="88923"/>
          </a:xfrm>
          <a:prstGeom prst="rect">
            <a:avLst/>
          </a:prstGeom>
          <a:solidFill>
            <a:srgbClr val="FF00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>
              <a:solidFill>
                <a:prstClr val="white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5" name="Rectangle 71">
            <a:extLst>
              <a:ext uri="{FF2B5EF4-FFF2-40B4-BE49-F238E27FC236}">
                <a16:creationId xmlns:a16="http://schemas.microsoft.com/office/drawing/2014/main" xmlns="" id="{C99F9322-2BD5-4334-B995-1F6F687E55D6}"/>
              </a:ext>
            </a:extLst>
          </p:cNvPr>
          <p:cNvSpPr/>
          <p:nvPr/>
        </p:nvSpPr>
        <p:spPr>
          <a:xfrm>
            <a:off x="7871295" y="5750051"/>
            <a:ext cx="144016" cy="88923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>
              <a:solidFill>
                <a:prstClr val="white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6" name="TextBox 60">
            <a:extLst>
              <a:ext uri="{FF2B5EF4-FFF2-40B4-BE49-F238E27FC236}">
                <a16:creationId xmlns:a16="http://schemas.microsoft.com/office/drawing/2014/main" xmlns="" id="{F1445FF0-AF43-41A0-848C-115E977A986B}"/>
              </a:ext>
            </a:extLst>
          </p:cNvPr>
          <p:cNvSpPr txBox="1"/>
          <p:nvPr/>
        </p:nvSpPr>
        <p:spPr>
          <a:xfrm>
            <a:off x="8019305" y="5684971"/>
            <a:ext cx="12000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200" b="1" dirty="0">
                <a:solidFill>
                  <a:prstClr val="black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ไม่อยู่ในระดับดำเนินการ</a:t>
            </a:r>
            <a:endParaRPr lang="en-US" sz="1200" b="1" dirty="0">
              <a:solidFill>
                <a:prstClr val="black"/>
              </a:solidFill>
              <a:latin typeface="TH SarabunPSK" pitchFamily="34" charset="-34"/>
              <a:ea typeface="Tahoma" panose="020B0604030504040204" pitchFamily="34" charset="0"/>
              <a:cs typeface="TH SarabunPSK" pitchFamily="34" charset="-34"/>
            </a:endParaRPr>
          </a:p>
        </p:txBody>
      </p:sp>
      <p:sp>
        <p:nvSpPr>
          <p:cNvPr id="147" name="สี่เหลี่ยมผืนผ้า 146"/>
          <p:cNvSpPr/>
          <p:nvPr/>
        </p:nvSpPr>
        <p:spPr>
          <a:xfrm>
            <a:off x="2074203" y="5665142"/>
            <a:ext cx="998977" cy="216023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>
              <a:lnSpc>
                <a:spcPct val="80000"/>
              </a:lnSpc>
            </a:pPr>
            <a:r>
              <a:rPr lang="th-TH" sz="105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ตัวชี้วัดรอง</a:t>
            </a:r>
          </a:p>
        </p:txBody>
      </p:sp>
      <p:sp>
        <p:nvSpPr>
          <p:cNvPr id="148" name="สี่เหลี่ยมผืนผ้า 147"/>
          <p:cNvSpPr/>
          <p:nvPr/>
        </p:nvSpPr>
        <p:spPr>
          <a:xfrm>
            <a:off x="987571" y="5662041"/>
            <a:ext cx="998637" cy="2222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>
              <a:lnSpc>
                <a:spcPct val="80000"/>
              </a:lnSpc>
            </a:pPr>
            <a:r>
              <a:rPr lang="th-TH" sz="105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ตัวชี้วัดหลัก</a:t>
            </a:r>
          </a:p>
        </p:txBody>
      </p:sp>
      <p:sp>
        <p:nvSpPr>
          <p:cNvPr id="149" name="สี่เหลี่ยมผืนผ้า 48">
            <a:extLst>
              <a:ext uri="{FF2B5EF4-FFF2-40B4-BE49-F238E27FC236}">
                <a16:creationId xmlns:a16="http://schemas.microsoft.com/office/drawing/2014/main" xmlns="" id="{302FC101-4D1B-5240-82B8-BA49799A25BB}"/>
              </a:ext>
            </a:extLst>
          </p:cNvPr>
          <p:cNvSpPr/>
          <p:nvPr/>
        </p:nvSpPr>
        <p:spPr>
          <a:xfrm>
            <a:off x="34003" y="5378182"/>
            <a:ext cx="846065" cy="237953"/>
          </a:xfrm>
          <a:prstGeom prst="rect">
            <a:avLst/>
          </a:prstGeom>
          <a:solidFill>
            <a:srgbClr val="00B0F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0000"/>
              </a:lnSpc>
            </a:pPr>
            <a:r>
              <a:rPr lang="th-TH" sz="12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หน่วยดำเนินการ</a:t>
            </a:r>
          </a:p>
        </p:txBody>
      </p:sp>
      <p:sp>
        <p:nvSpPr>
          <p:cNvPr id="150" name="สี่เหลี่ยมผืนผ้า 48">
            <a:extLst>
              <a:ext uri="{FF2B5EF4-FFF2-40B4-BE49-F238E27FC236}">
                <a16:creationId xmlns:a16="http://schemas.microsoft.com/office/drawing/2014/main" xmlns="" id="{302FC101-4D1B-5240-82B8-BA49799A25BB}"/>
              </a:ext>
            </a:extLst>
          </p:cNvPr>
          <p:cNvSpPr/>
          <p:nvPr/>
        </p:nvSpPr>
        <p:spPr>
          <a:xfrm>
            <a:off x="36093" y="5684249"/>
            <a:ext cx="846065" cy="237953"/>
          </a:xfrm>
          <a:prstGeom prst="rect">
            <a:avLst/>
          </a:prstGeom>
          <a:solidFill>
            <a:srgbClr val="00B0F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0000"/>
              </a:lnSpc>
            </a:pPr>
            <a:r>
              <a:rPr lang="th-TH" sz="1200" b="1" kern="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สัญลักษณ์</a:t>
            </a:r>
          </a:p>
        </p:txBody>
      </p:sp>
      <p:sp>
        <p:nvSpPr>
          <p:cNvPr id="73" name="สี่เหลี่ยมผืนผ้า 32">
            <a:extLst>
              <a:ext uri="{FF2B5EF4-FFF2-40B4-BE49-F238E27FC236}">
                <a16:creationId xmlns:a16="http://schemas.microsoft.com/office/drawing/2014/main" xmlns="" id="{0BFA5B18-2218-6E45-94BA-9B26F26BFA84}"/>
              </a:ext>
            </a:extLst>
          </p:cNvPr>
          <p:cNvSpPr/>
          <p:nvPr/>
        </p:nvSpPr>
        <p:spPr>
          <a:xfrm>
            <a:off x="3558321" y="3874617"/>
            <a:ext cx="2158785" cy="287821"/>
          </a:xfrm>
          <a:prstGeom prst="rect">
            <a:avLst/>
          </a:prstGeom>
          <a:solidFill>
            <a:srgbClr val="00FF00"/>
          </a:solidFill>
          <a:ln>
            <a:solidFill>
              <a:sysClr val="windowText" lastClr="000000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rtlCol="0" anchor="ctr" anchorCtr="0"/>
          <a:lstStyle/>
          <a:p>
            <a:pPr algn="ctr"/>
            <a:r>
              <a:rPr lang="th-TH" sz="788" b="1" dirty="0">
                <a:solidFill>
                  <a:schemeClr val="bg2">
                    <a:lumMod val="1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825" b="1" dirty="0">
                <a:solidFill>
                  <a:schemeClr val="bg2">
                    <a:lumMod val="1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อัตราของผู้ป่วย </a:t>
            </a:r>
            <a:r>
              <a:rPr lang="en-US" sz="825" b="1" dirty="0">
                <a:solidFill>
                  <a:schemeClr val="bg2">
                    <a:lumMod val="1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triage level 1, 2 </a:t>
            </a:r>
            <a:r>
              <a:rPr lang="th-TH" sz="825" b="1" dirty="0">
                <a:solidFill>
                  <a:schemeClr val="bg2">
                    <a:lumMod val="1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อยู่ในห้องฉุกเฉิน &lt;2 ชม. </a:t>
            </a:r>
          </a:p>
          <a:p>
            <a:pPr algn="ctr"/>
            <a:r>
              <a:rPr lang="th-TH" sz="825" b="1" dirty="0">
                <a:solidFill>
                  <a:schemeClr val="bg2">
                    <a:lumMod val="1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ในโรงพยาบาลระดับ </a:t>
            </a:r>
            <a:r>
              <a:rPr lang="en-US" sz="825" b="1" dirty="0">
                <a:solidFill>
                  <a:schemeClr val="bg2">
                    <a:lumMod val="1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A, S, M1 </a:t>
            </a:r>
            <a:r>
              <a:rPr lang="th-TH" sz="825" b="1" dirty="0">
                <a:solidFill>
                  <a:schemeClr val="bg2">
                    <a:lumMod val="1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ไม่ต่ำกว่าร้อยละ 60 </a:t>
            </a:r>
            <a:r>
              <a:rPr lang="th-TH" sz="825" b="1" dirty="0" smtClean="0">
                <a:solidFill>
                  <a:schemeClr val="bg2">
                    <a:lumMod val="1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(72.11</a:t>
            </a:r>
            <a:r>
              <a:rPr lang="en-US" sz="825" b="1" dirty="0" smtClean="0">
                <a:solidFill>
                  <a:schemeClr val="bg2">
                    <a:lumMod val="1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%</a:t>
            </a:r>
            <a:r>
              <a:rPr lang="th-TH" sz="825" b="1" dirty="0" smtClean="0">
                <a:solidFill>
                  <a:schemeClr val="bg2">
                    <a:lumMod val="1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sz="2100" dirty="0">
              <a:solidFill>
                <a:srgbClr val="7030A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4" name="สี่เหลี่ยมผืนผ้า 69">
            <a:extLst>
              <a:ext uri="{FF2B5EF4-FFF2-40B4-BE49-F238E27FC236}">
                <a16:creationId xmlns:a16="http://schemas.microsoft.com/office/drawing/2014/main" xmlns="" id="{1D44A138-22F0-7C40-9369-49F07B0BE018}"/>
              </a:ext>
            </a:extLst>
          </p:cNvPr>
          <p:cNvSpPr/>
          <p:nvPr/>
        </p:nvSpPr>
        <p:spPr>
          <a:xfrm>
            <a:off x="969762" y="2957149"/>
            <a:ext cx="2161042" cy="200066"/>
          </a:xfrm>
          <a:prstGeom prst="rect">
            <a:avLst/>
          </a:prstGeom>
          <a:solidFill>
            <a:srgbClr val="00FF00"/>
          </a:solidFill>
          <a:ln>
            <a:solidFill>
              <a:sysClr val="windowText" lastClr="000000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rtlCol="0" anchor="ctr" anchorCtr="0"/>
          <a:lstStyle/>
          <a:p>
            <a:pPr algn="ctr" defTabSz="685800">
              <a:lnSpc>
                <a:spcPct val="80000"/>
              </a:lnSpc>
              <a:defRPr/>
            </a:pPr>
            <a:r>
              <a:rPr lang="en-US" sz="1050" b="1" kern="0" dirty="0">
                <a:solidFill>
                  <a:prstClr val="black"/>
                </a:solidFill>
                <a:latin typeface="TH SarabunPSK" panose="020B0500040200020003" pitchFamily="34" charset="-34"/>
                <a:cs typeface="TH SarabunPSK" pitchFamily="34" charset="-34"/>
              </a:rPr>
              <a:t>Health Literacy (PP+P)</a:t>
            </a:r>
          </a:p>
        </p:txBody>
      </p:sp>
    </p:spTree>
    <p:extLst>
      <p:ext uri="{BB962C8B-B14F-4D97-AF65-F5344CB8AC3E}">
        <p14:creationId xmlns:p14="http://schemas.microsoft.com/office/powerpoint/2010/main" val="78757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รอง 2"/>
          <p:cNvSpPr txBox="1">
            <a:spLocks/>
          </p:cNvSpPr>
          <p:nvPr/>
        </p:nvSpPr>
        <p:spPr>
          <a:xfrm>
            <a:off x="100834" y="116632"/>
            <a:ext cx="8911505" cy="200946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th-TH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ประเด็นชื่นชมและข้อเสนอแนะเพื่อการพัฒนาจากผู้นิเทศ</a:t>
            </a:r>
          </a:p>
          <a:p>
            <a:pPr>
              <a:spcBef>
                <a:spcPts val="0"/>
              </a:spcBef>
            </a:pPr>
            <a:r>
              <a:rPr lang="en-US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Agenda based</a:t>
            </a:r>
            <a:r>
              <a:rPr lang="th-TH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en-US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Function based</a:t>
            </a:r>
            <a:r>
              <a:rPr lang="th-TH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en-US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Area based </a:t>
            </a:r>
            <a:r>
              <a:rPr lang="th-TH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ประเด็น </a:t>
            </a:r>
            <a:r>
              <a:rPr lang="en-US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: ER </a:t>
            </a:r>
            <a:r>
              <a:rPr lang="th-TH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คุณภาพ</a:t>
            </a:r>
            <a:endParaRPr lang="en-US" b="1" dirty="0" smtClean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spcBef>
                <a:spcPts val="0"/>
              </a:spcBef>
            </a:pPr>
            <a:r>
              <a:rPr lang="th-TH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จังหวัดนครศรีธรรมราช</a:t>
            </a:r>
            <a:endParaRPr lang="th-TH" b="1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  <a:p>
            <a:pPr algn="l">
              <a:spcBef>
                <a:spcPts val="0"/>
              </a:spcBef>
            </a:pPr>
            <a:r>
              <a:rPr lang="th-TH" b="1" u="sng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ประเด็นชื่นชม</a:t>
            </a:r>
          </a:p>
          <a:p>
            <a:pPr marL="457200" indent="-457200" algn="l">
              <a:spcBef>
                <a:spcPts val="0"/>
              </a:spcBef>
              <a:buAutoNum type="arabicPeriod"/>
            </a:pPr>
            <a:r>
              <a:rPr lang="th-TH" sz="24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มีการพัฒนากิจกรรมทีม </a:t>
            </a:r>
            <a:r>
              <a:rPr lang="en-US" sz="24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SCOT </a:t>
            </a:r>
            <a:r>
              <a:rPr lang="th-TH" sz="24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นครศรีฯ เพื่อพัฒนาศักยภาพผู้ปฏิบัติงานระบบแพทย์ฉุกเฉินเพื่อรองรับสถานการณ์ </a:t>
            </a:r>
            <a:r>
              <a:rPr lang="en-US" sz="24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COVID-19</a:t>
            </a:r>
            <a:endParaRPr lang="th-TH" sz="24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57200" indent="-457200" algn="l">
              <a:spcBef>
                <a:spcPts val="0"/>
              </a:spcBef>
              <a:buAutoNum type="arabicPeriod"/>
            </a:pPr>
            <a:r>
              <a:rPr lang="th-TH" sz="24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มีการพัฒนานวัตกรรม </a:t>
            </a:r>
            <a:r>
              <a:rPr lang="en-US" sz="24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ECS Module </a:t>
            </a:r>
            <a:r>
              <a:rPr lang="th-TH" sz="24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 รพ.สต. เพื่อสามารถให้พื้นที่สามารถดูแลการบ้านเจ็บเล็กๆ น้อยๆ ได้ </a:t>
            </a:r>
          </a:p>
          <a:p>
            <a:pPr algn="l">
              <a:spcBef>
                <a:spcPts val="0"/>
              </a:spcBef>
            </a:pPr>
            <a:r>
              <a:rPr lang="th-TH" sz="24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เพื่อลดความแออัด ณ โรงพยาบาลชุมชน เป้าหมายการพัฒนา อำเภอละ 1 </a:t>
            </a:r>
            <a:r>
              <a:rPr lang="th-TH" sz="2400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แห่ง</a:t>
            </a:r>
          </a:p>
          <a:p>
            <a:pPr algn="l">
              <a:spcBef>
                <a:spcPts val="0"/>
              </a:spcBef>
            </a:pPr>
            <a:endParaRPr lang="en-US" sz="24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l">
              <a:spcBef>
                <a:spcPts val="0"/>
              </a:spcBef>
            </a:pPr>
            <a:endParaRPr lang="en-US" dirty="0"/>
          </a:p>
          <a:p>
            <a:pPr algn="l">
              <a:spcBef>
                <a:spcPts val="0"/>
              </a:spcBef>
            </a:pPr>
            <a:endParaRPr lang="th-TH" b="1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847611"/>
              </p:ext>
            </p:extLst>
          </p:nvPr>
        </p:nvGraphicFramePr>
        <p:xfrm>
          <a:off x="100834" y="2420888"/>
          <a:ext cx="8941347" cy="3507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7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31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111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6373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7256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57799"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th-TH" sz="2400" b="1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ตัวชี้วัด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th-TH" sz="2400" b="1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ความสำเร็จ</a:t>
                      </a:r>
                      <a:endParaRPr lang="th-TH" sz="24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กิจกรรม /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มาตรการที่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ยังไม่ได้ดำเนินการ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th-TH" sz="2400" b="1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ปัญหาเกิดจาก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</a:pPr>
                      <a:r>
                        <a:rPr lang="th-TH" sz="2400" b="1" kern="1200" dirty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ข้อเสนอแนะเพื่อการ</a:t>
                      </a:r>
                      <a:r>
                        <a:rPr lang="th-TH" sz="2400" b="1" kern="1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พัฒนา</a:t>
                      </a:r>
                      <a:endParaRPr lang="en-US" sz="2400" b="1" kern="1200" dirty="0" smtClean="0">
                        <a:solidFill>
                          <a:schemeClr val="bg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</a:pPr>
                      <a:r>
                        <a:rPr lang="th-TH" sz="2400" b="1" kern="1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จังหวัดควรดำเนินการ</a:t>
                      </a:r>
                      <a:endParaRPr lang="th-TH" sz="2400" b="1" kern="1200" dirty="0">
                        <a:solidFill>
                          <a:schemeClr val="bg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799">
                <a:tc v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th-TH" sz="2400" b="1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ระยะ</a:t>
                      </a:r>
                      <a:r>
                        <a:rPr lang="th-TH" sz="2400" b="1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สั้น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th-TH" sz="2400" b="1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ระยะ</a:t>
                      </a:r>
                      <a:r>
                        <a:rPr lang="th-TH" sz="2400" b="1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ยาว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859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</a:t>
                      </a:r>
                      <a:r>
                        <a:rPr lang="en-US" sz="16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600" b="1" i="0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ผู้ป่วย</a:t>
                      </a:r>
                      <a:r>
                        <a:rPr lang="th-TH" sz="1600" b="1" i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เข้าถึงระบบบริการการแพทย์ฉุกเฉิน </a:t>
                      </a:r>
                      <a:r>
                        <a:rPr lang="en-US" sz="1600" b="1" i="0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&gt;</a:t>
                      </a:r>
                      <a:r>
                        <a:rPr lang="th-TH" sz="16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26</a:t>
                      </a:r>
                      <a:r>
                        <a:rPr lang="en-US" sz="16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% </a:t>
                      </a:r>
                      <a:r>
                        <a:rPr lang="th-TH" sz="1600" b="1" i="0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1600" b="1" i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รพ.ระดับ </a:t>
                      </a:r>
                      <a:r>
                        <a:rPr lang="en-US" sz="1600" b="1" i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A,S M1</a:t>
                      </a:r>
                      <a:r>
                        <a:rPr lang="en-US" sz="1600" b="1" i="0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) </a:t>
                      </a:r>
                      <a:r>
                        <a:rPr lang="en-US" sz="1600" b="1" i="0" kern="1200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(15.62%</a:t>
                      </a:r>
                      <a:r>
                        <a:rPr lang="th-TH" sz="1600" b="1" i="0" kern="1200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)</a:t>
                      </a:r>
                      <a:endParaRPr lang="en-US" sz="1600" b="1" i="0" kern="120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28923" marR="28923" marT="25712" marB="25712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i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 หน่วย </a:t>
                      </a:r>
                      <a:r>
                        <a:rPr lang="en-US" sz="1600" b="1" i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EMS </a:t>
                      </a:r>
                      <a:r>
                        <a:rPr lang="th-TH" sz="1600" b="1" i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อปท. ขึ้นทะเบียนเพียง </a:t>
                      </a:r>
                      <a:r>
                        <a:rPr lang="en-US" sz="1600" b="1" i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74 </a:t>
                      </a:r>
                      <a:r>
                        <a:rPr lang="th-TH" sz="1600" b="1" i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แห่ง (</a:t>
                      </a:r>
                      <a:r>
                        <a:rPr lang="en-US" sz="1600" b="1" i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185 </a:t>
                      </a:r>
                      <a:r>
                        <a:rPr lang="th-TH" sz="1600" b="1" i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แห่ง) คิดเป็น ร้อยละ </a:t>
                      </a:r>
                      <a:r>
                        <a:rPr lang="en-US" sz="1600" b="1" i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40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28923" marR="28923" marT="25712" marB="25712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- ทีมบริการ อปท.ไม่เห็นความสำคัญของระบบ 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EMS </a:t>
                      </a:r>
                      <a:endParaRPr lang="th-TH" sz="1600" b="1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Arial" charset="0"/>
                        <a:cs typeface="TH SarabunPSK" panose="020B0500040200020003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- ความคงอยู่ของผู้ปฏิบัติการในระบบ 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EMS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Arial" charset="0"/>
                        <a:cs typeface="TH SarabunPSK" panose="020B0500040200020003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Arial" charset="0"/>
                        <a:cs typeface="TH SarabunPSK" panose="020B0500040200020003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Arial" charset="0"/>
                        <a:cs typeface="TH SarabunPSK" panose="020B0500040200020003" pitchFamily="34" charset="-34"/>
                      </a:endParaRPr>
                    </a:p>
                  </a:txBody>
                  <a:tcPr marL="28923" marR="28923" marT="25712" marB="25712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- มูลนิธิ/ สมาคมที่มีความพร้อมในการให้บริการ 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EMS </a:t>
                      </a:r>
                      <a:r>
                        <a:rPr lang="th-TH" sz="1600" b="1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ทำ 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MOU </a:t>
                      </a:r>
                      <a:r>
                        <a:rPr lang="th-TH" sz="1600" b="1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กับ อปท. เพื่อให้ประชาชนเข้าถึงบริการ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Arial" charset="0"/>
                        <a:cs typeface="TH SarabunPSK" panose="020B0500040200020003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- ชี้แจง พรบ.การแพทย์ฉุกเฉิน พ.ศ.๒๕๕๑ อปท.เป็นผู้ดำเนินงานและบริหารจัดการระบบการแพทย์ฉุกเฉินในระดับท้องถิ่นหรือพื้นที่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Arial" charset="0"/>
                        <a:cs typeface="TH SarabunPSK" panose="020B0500040200020003" pitchFamily="34" charset="-34"/>
                      </a:endParaRPr>
                    </a:p>
                  </a:txBody>
                  <a:tcPr marL="28923" marR="28923" marT="25712" marB="25712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- ผลักดันในเชิงนโยบายระดับจังหวัด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- ประสานผู้บริหาร </a:t>
                      </a:r>
                      <a:r>
                        <a:rPr lang="th-TH" sz="1600" b="1" kern="1200" dirty="0" err="1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สพ</a:t>
                      </a:r>
                      <a:r>
                        <a:rPr lang="th-TH" sz="1600" b="1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ฉ. เพื่อชี้แจงนโยบายต่อผู้บริหารระดับสูงของจังหวัด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Arial" charset="0"/>
                        <a:cs typeface="TH SarabunPSK" panose="020B0500040200020003" pitchFamily="34" charset="-3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Arial" charset="0"/>
                        <a:cs typeface="TH SarabunPSK" panose="020B0500040200020003" pitchFamily="34" charset="-3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b="1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Arial" charset="0"/>
                        <a:cs typeface="TH SarabunPSK" panose="020B0500040200020003" pitchFamily="34" charset="-3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b="1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Arial" charset="0"/>
                        <a:cs typeface="TH SarabunPSK" panose="020B0500040200020003" pitchFamily="34" charset="-34"/>
                      </a:endParaRPr>
                    </a:p>
                  </a:txBody>
                  <a:tcPr marL="28923" marR="28923" marT="25712" marB="25712" anchor="ctr"/>
                </a:tc>
                <a:extLst>
                  <a:ext uri="{0D108BD9-81ED-4DB2-BD59-A6C34878D82A}">
                    <a16:rowId xmlns:a16="http://schemas.microsoft.com/office/drawing/2014/main" xmlns="" val="2814166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394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รอง 2"/>
          <p:cNvSpPr txBox="1">
            <a:spLocks/>
          </p:cNvSpPr>
          <p:nvPr/>
        </p:nvSpPr>
        <p:spPr>
          <a:xfrm>
            <a:off x="100834" y="116632"/>
            <a:ext cx="8911505" cy="2009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endParaRPr lang="en-US" sz="24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l">
              <a:spcBef>
                <a:spcPts val="0"/>
              </a:spcBef>
            </a:pPr>
            <a:endParaRPr lang="en-US" dirty="0"/>
          </a:p>
          <a:p>
            <a:pPr algn="l">
              <a:spcBef>
                <a:spcPts val="0"/>
              </a:spcBef>
            </a:pPr>
            <a:endParaRPr lang="th-TH" b="1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396349"/>
              </p:ext>
            </p:extLst>
          </p:nvPr>
        </p:nvGraphicFramePr>
        <p:xfrm>
          <a:off x="41949" y="2126094"/>
          <a:ext cx="8941347" cy="44807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7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31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111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6373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7256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57799"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th-TH" sz="2400" b="1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ตัวชี้วัด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th-TH" sz="2400" b="1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ความสำเร็จ</a:t>
                      </a:r>
                      <a:endParaRPr lang="th-TH" sz="24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กิจกรรม /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มาตรการที่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th-TH" sz="2400" b="1" dirty="0">
                          <a:latin typeface="TH SarabunPSK" pitchFamily="34" charset="-34"/>
                          <a:cs typeface="TH SarabunPSK" pitchFamily="34" charset="-34"/>
                        </a:rPr>
                        <a:t>ยังไม่ได้ดำเนินการ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th-TH" sz="2400" b="1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ปัญหาเกิดจาก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</a:pPr>
                      <a:r>
                        <a:rPr lang="th-TH" sz="2400" b="1" kern="1200" dirty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ข้อเสนอแนะเพื่อการ</a:t>
                      </a:r>
                      <a:r>
                        <a:rPr lang="th-TH" sz="2400" b="1" kern="1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พัฒนา</a:t>
                      </a:r>
                      <a:endParaRPr lang="en-US" sz="2400" b="1" kern="1200" dirty="0" smtClean="0">
                        <a:solidFill>
                          <a:schemeClr val="bg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</a:pPr>
                      <a:r>
                        <a:rPr lang="th-TH" sz="2400" b="1" kern="12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จังหวัดควรดำเนินการ</a:t>
                      </a:r>
                      <a:endParaRPr lang="th-TH" sz="2400" b="1" kern="1200" dirty="0">
                        <a:solidFill>
                          <a:schemeClr val="bg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799">
                <a:tc v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th-TH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th-TH" sz="2400" b="1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ระยะ</a:t>
                      </a:r>
                      <a:r>
                        <a:rPr lang="th-TH" sz="2400" b="1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สั้น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th-TH" sz="2400" b="1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ระยะ</a:t>
                      </a:r>
                      <a:r>
                        <a:rPr lang="th-TH" sz="2400" b="1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ยาว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167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kern="1200" dirty="0" smtClean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</a:t>
                      </a:r>
                      <a:r>
                        <a:rPr lang="en-US" sz="1600" b="1" dirty="0">
                          <a:solidFill>
                            <a:prstClr val="black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TEA Unit </a:t>
                      </a:r>
                      <a:r>
                        <a:rPr lang="th-TH" sz="1600" b="1" dirty="0">
                          <a:solidFill>
                            <a:prstClr val="black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ในรพ.ระดับ </a:t>
                      </a:r>
                      <a:r>
                        <a:rPr lang="en-US" sz="1600" b="1" dirty="0">
                          <a:solidFill>
                            <a:prstClr val="black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M1 </a:t>
                      </a:r>
                      <a:r>
                        <a:rPr lang="th-TH" sz="1600" b="1" dirty="0">
                          <a:solidFill>
                            <a:prstClr val="black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ไม่ผ่านเกณฑ์ประเมิน</a:t>
                      </a:r>
                      <a:r>
                        <a:rPr lang="th-TH" sz="1600" b="1" dirty="0" smtClean="0">
                          <a:solidFill>
                            <a:prstClr val="black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คุณภาพ </a:t>
                      </a:r>
                      <a:r>
                        <a:rPr lang="th-TH" sz="16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(ผ่านเฉพาะ โรงพยาบาล 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A)</a:t>
                      </a:r>
                      <a:endParaRPr lang="en-US" sz="1600" b="1" i="0" kern="120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28923" marR="28923" marT="25712" marB="25712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i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 พยาบาลไม่ผ่านการอบรม </a:t>
                      </a:r>
                      <a:r>
                        <a:rPr lang="en-US" sz="1600" b="1" i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TEA nurse manager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28923" marR="28923" marT="25712" marB="25712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- ไม่มีการจัดอบรม </a:t>
                      </a:r>
                      <a:r>
                        <a:rPr lang="en-US" sz="1600" b="1" i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TEA nurse manager</a:t>
                      </a:r>
                      <a:endParaRPr lang="th-TH" sz="1600" b="1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Arial" charset="0"/>
                        <a:cs typeface="TH SarabunPSK" panose="020B0500040200020003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- ผู้รับผิดชอบรับผิดชอบภาระงานหลายด้าน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Arial" charset="0"/>
                        <a:cs typeface="TH SarabunPSK" panose="020B0500040200020003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Arial" charset="0"/>
                        <a:cs typeface="TH SarabunPSK" panose="020B0500040200020003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Arial" charset="0"/>
                        <a:cs typeface="TH SarabunPSK" panose="020B0500040200020003" pitchFamily="34" charset="-34"/>
                      </a:endParaRPr>
                    </a:p>
                  </a:txBody>
                  <a:tcPr marL="28923" marR="28923" marT="25712" marB="25712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- เขียนแผนงานขอใช้งบประมาณสนับสนุนจากเขตฯ เพื่อจัดอบรม</a:t>
                      </a:r>
                      <a:r>
                        <a:rPr lang="en-US" sz="1600" b="1" i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TEA nurse manager </a:t>
                      </a:r>
                      <a:r>
                        <a:rPr lang="th-TH" sz="1600" b="1" i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ระดับเขต</a:t>
                      </a:r>
                      <a:endParaRPr lang="th-TH" sz="1600" b="1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Arial" charset="0"/>
                        <a:cs typeface="TH SarabunPSK" panose="020B0500040200020003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- วางแผนการดำเนินงานภายใต้ข้อจำกัด โดยมีระบบพี่เลี้ยงจาก รพ.ระดับ 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Arial" charset="0"/>
                        <a:cs typeface="TH SarabunPSK" panose="020B0500040200020003" pitchFamily="34" charset="-34"/>
                      </a:endParaRPr>
                    </a:p>
                  </a:txBody>
                  <a:tcPr marL="28923" marR="28923" marT="25712" marB="25712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2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Arial" charset="0"/>
                          <a:cs typeface="TH SarabunPSK" panose="020B0500040200020003" pitchFamily="34" charset="-34"/>
                        </a:rPr>
                        <a:t>- วางแผนเรื่องภาระงานและอัตรากำลังที่เหมาะสม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b="1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Arial" charset="0"/>
                        <a:cs typeface="TH SarabunPSK" panose="020B0500040200020003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b="1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Arial" charset="0"/>
                        <a:cs typeface="TH SarabunPSK" panose="020B0500040200020003" pitchFamily="34" charset="-3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Arial" charset="0"/>
                        <a:cs typeface="TH SarabunPSK" panose="020B0500040200020003" pitchFamily="34" charset="-3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Arial" charset="0"/>
                        <a:cs typeface="TH SarabunPSK" panose="020B0500040200020003" pitchFamily="34" charset="-3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b="1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Arial" charset="0"/>
                        <a:cs typeface="TH SarabunPSK" panose="020B0500040200020003" pitchFamily="34" charset="-3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b="1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Arial" charset="0"/>
                        <a:cs typeface="TH SarabunPSK" panose="020B0500040200020003" pitchFamily="34" charset="-34"/>
                      </a:endParaRPr>
                    </a:p>
                  </a:txBody>
                  <a:tcPr marL="28923" marR="28923" marT="25712" marB="25712" anchor="ctr"/>
                </a:tc>
                <a:extLst>
                  <a:ext uri="{0D108BD9-81ED-4DB2-BD59-A6C34878D82A}">
                    <a16:rowId xmlns:a16="http://schemas.microsoft.com/office/drawing/2014/main" xmlns="" val="789930944"/>
                  </a:ext>
                </a:extLst>
              </a:tr>
              <a:tr h="1216773">
                <a:tc>
                  <a:txBody>
                    <a:bodyPr/>
                    <a:lstStyle/>
                    <a:p>
                      <a:r>
                        <a:rPr kumimoji="0" lang="th-TH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3. </a:t>
                      </a:r>
                      <a:r>
                        <a:rPr lang="th-TH" sz="1600" b="1" i="0" u="none" strike="noStrike" kern="1200" baseline="0" dirty="0" smtClean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อัตราการเสียชีวิตจาก </a:t>
                      </a:r>
                      <a:r>
                        <a:rPr lang="en-US" sz="1600" b="1" i="0" u="none" strike="noStrike" kern="1200" baseline="0" dirty="0" smtClean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TBI</a:t>
                      </a:r>
                      <a:r>
                        <a:rPr lang="th-TH" sz="1600" b="1" i="0" u="none" strike="noStrike" kern="1200" baseline="0" dirty="0" smtClean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600" b="1" i="0" u="none" strike="noStrike" kern="1200" baseline="0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(55.10</a:t>
                      </a:r>
                      <a:r>
                        <a:rPr lang="en-US" sz="1600" b="1" i="0" u="none" strike="noStrike" kern="1200" baseline="0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%)</a:t>
                      </a:r>
                      <a:endParaRPr kumimoji="0" lang="th-TH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80000"/>
                        </a:lnSpc>
                        <a:buFontTx/>
                        <a:buChar char="-"/>
                      </a:pPr>
                      <a:r>
                        <a:rPr lang="th-TH" sz="1600" b="1" baseline="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ความรุนแรงของการบาดเจ็บ</a:t>
                      </a:r>
                      <a:endParaRPr lang="th-TH" sz="1600" b="1" baseline="0" dirty="0" smtClean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285750" indent="-285750" algn="l">
                        <a:lnSpc>
                          <a:spcPct val="80000"/>
                        </a:lnSpc>
                        <a:buFontTx/>
                        <a:buChar char="-"/>
                      </a:pPr>
                      <a:endParaRPr lang="th-TH" sz="1600" b="1" baseline="0" dirty="0" smtClean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baseline="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      </a:t>
                      </a:r>
                      <a:r>
                        <a:rPr lang="th-TH" sz="1600" b="1" baseline="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จำนวนเตียงในการดูแลผู้ป่วยวิกฤติไม่เพียงพอ</a:t>
                      </a:r>
                      <a:endParaRPr lang="th-TH" sz="1600" b="1" baseline="0" dirty="0" smtClean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80000"/>
                        </a:lnSpc>
                        <a:buFontTx/>
                        <a:buChar char="-"/>
                      </a:pPr>
                      <a:r>
                        <a:rPr lang="th-TH" sz="16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ให้องค์ความรู้แก่กลุ่มเสี่ยง</a:t>
                      </a:r>
                    </a:p>
                    <a:p>
                      <a:pPr marL="285750" indent="-285750" algn="l">
                        <a:lnSpc>
                          <a:spcPct val="80000"/>
                        </a:lnSpc>
                        <a:buFontTx/>
                        <a:buChar char="-"/>
                      </a:pPr>
                      <a:r>
                        <a:rPr lang="th-TH" sz="16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การบังคับใช้กฎหมายอยาสงเคร่งครัด</a:t>
                      </a:r>
                      <a:endParaRPr lang="en-US" sz="1600" b="1" dirty="0" smtClean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 เพิ่มจำนวนเตียง </a:t>
                      </a:r>
                      <a:r>
                        <a:rPr lang="en-US" sz="16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ICU</a:t>
                      </a:r>
                      <a:endParaRPr lang="th-TH" sz="1600" b="1" dirty="0" smtClean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ชื่อเรื่องรอง 2"/>
          <p:cNvSpPr txBox="1">
            <a:spLocks/>
          </p:cNvSpPr>
          <p:nvPr/>
        </p:nvSpPr>
        <p:spPr>
          <a:xfrm>
            <a:off x="100834" y="333467"/>
            <a:ext cx="8911505" cy="1575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th-TH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ประเด็นชื่นชมและข้อเสนอแนะเพื่อการพัฒนาจากผู้นิเทศ</a:t>
            </a:r>
          </a:p>
          <a:p>
            <a:pPr>
              <a:spcBef>
                <a:spcPts val="0"/>
              </a:spcBef>
            </a:pPr>
            <a:r>
              <a:rPr lang="en-US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Agenda based</a:t>
            </a:r>
            <a:r>
              <a:rPr lang="th-TH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en-US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Function based</a:t>
            </a:r>
            <a:r>
              <a:rPr lang="th-TH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/</a:t>
            </a:r>
            <a:r>
              <a:rPr lang="en-US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Area based </a:t>
            </a:r>
            <a:r>
              <a:rPr lang="th-TH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ประเด็น </a:t>
            </a:r>
            <a:r>
              <a:rPr lang="en-US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: ER </a:t>
            </a:r>
            <a:r>
              <a:rPr lang="th-TH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คุณภาพ</a:t>
            </a:r>
            <a:endParaRPr lang="en-US" b="1" dirty="0" smtClean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spcBef>
                <a:spcPts val="0"/>
              </a:spcBef>
            </a:pPr>
            <a:r>
              <a:rPr lang="th-TH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จังหวัดนครศรีธรรมราช</a:t>
            </a:r>
            <a:endParaRPr lang="en-US" dirty="0"/>
          </a:p>
          <a:p>
            <a:pPr algn="l">
              <a:spcBef>
                <a:spcPts val="0"/>
              </a:spcBef>
            </a:pPr>
            <a:endParaRPr lang="th-TH" b="1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77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904</Words>
  <Application>Microsoft Office PowerPoint</Application>
  <PresentationFormat>On-screen Show (4:3)</PresentationFormat>
  <Paragraphs>138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ชุดรูปแบบของ Office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MAI</dc:creator>
  <cp:lastModifiedBy>new</cp:lastModifiedBy>
  <cp:revision>253</cp:revision>
  <cp:lastPrinted>2021-03-11T08:04:07Z</cp:lastPrinted>
  <dcterms:created xsi:type="dcterms:W3CDTF">2020-02-12T16:29:00Z</dcterms:created>
  <dcterms:modified xsi:type="dcterms:W3CDTF">2021-03-11T12:58:34Z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1033-11.2.0.9169</vt:lpwstr>
  </property>
</Properties>
</file>